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66"/>
  </p:normalViewPr>
  <p:slideViewPr>
    <p:cSldViewPr snapToObjects="1">
      <p:cViewPr varScale="1">
        <p:scale>
          <a:sx n="32" d="100"/>
          <a:sy n="32" d="100"/>
        </p:scale>
        <p:origin x="464" y="168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710112" y="538955"/>
            <a:ext cx="34470975" cy="2666389"/>
          </a:xfrm>
        </p:spPr>
        <p:txBody>
          <a:bodyPr/>
          <a:lstStyle/>
          <a:p>
            <a:r>
              <a:rPr lang="en" altLang="zh-CN" sz="5400" dirty="0"/>
              <a:t>Efficient Progressive High Dynamic Range Image Restoration via Attention and Alignment Network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zh-CN" dirty="0" err="1"/>
              <a:t>Gaocheng</a:t>
            </a:r>
            <a:r>
              <a:rPr lang="en" altLang="zh-CN" dirty="0"/>
              <a:t> Yu</a:t>
            </a:r>
            <a:r>
              <a:rPr lang="en-US" altLang="zh-CN" dirty="0"/>
              <a:t>, </a:t>
            </a:r>
            <a:r>
              <a:rPr lang="en-US" altLang="zh-CN" dirty="0" err="1"/>
              <a:t>Jin</a:t>
            </a:r>
            <a:r>
              <a:rPr lang="en-US" altLang="zh-CN" dirty="0"/>
              <a:t> Zhang, </a:t>
            </a:r>
            <a:r>
              <a:rPr lang="en-US" altLang="zh-CN" dirty="0" err="1"/>
              <a:t>Zhe</a:t>
            </a:r>
            <a:r>
              <a:rPr lang="en-US" altLang="zh-CN" dirty="0"/>
              <a:t> Ma, Hongbin Wang  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(Ant Group)</a:t>
            </a:r>
            <a:b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zh-CN" dirty="0"/>
              <a:t>{</a:t>
            </a:r>
            <a:r>
              <a:rPr lang="en" altLang="zh-CN" dirty="0" err="1"/>
              <a:t>yugaocheng.ygc</a:t>
            </a:r>
            <a:r>
              <a:rPr lang="en" altLang="zh-CN" dirty="0"/>
              <a:t>, zj346862, mz281827, </a:t>
            </a:r>
            <a:r>
              <a:rPr lang="en" altLang="zh-CN" dirty="0" err="1"/>
              <a:t>hongbin.whb</a:t>
            </a:r>
            <a:r>
              <a:rPr lang="en" altLang="zh-CN" dirty="0"/>
              <a:t>}@</a:t>
            </a:r>
            <a:r>
              <a:rPr lang="en" altLang="zh-CN" dirty="0" err="1"/>
              <a:t>antgroup.com</a:t>
            </a:r>
            <a:endParaRPr lang="en-US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830263" y="3462338"/>
            <a:ext cx="15857538" cy="9565358"/>
          </a:xfrm>
        </p:spPr>
        <p:txBody>
          <a:bodyPr>
            <a:normAutofit/>
          </a:bodyPr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a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 HDR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n" altLang="zh-CN" sz="3200" b="1" dirty="0"/>
              <a:t> Efficient Attention-and-alignment-guided Progressive Network (</a:t>
            </a:r>
            <a:r>
              <a:rPr lang="en" altLang="zh-CN" sz="3200" b="1" dirty="0" err="1"/>
              <a:t>EAPNet</a:t>
            </a:r>
            <a:r>
              <a:rPr lang="en" altLang="zh-CN" sz="3200" b="1" dirty="0"/>
              <a:t>)</a:t>
            </a:r>
            <a:r>
              <a:rPr lang="en-US" altLang="zh-CN" sz="3200" b="1" dirty="0"/>
              <a:t>.</a:t>
            </a:r>
            <a:endParaRPr lang="en-US" altLang="ja-JP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3200" dirty="0"/>
              <a:t>P</a:t>
            </a:r>
            <a:r>
              <a:rPr lang="en" altLang="zh-CN" sz="3200" dirty="0" err="1"/>
              <a:t>ropose</a:t>
            </a:r>
            <a:r>
              <a:rPr lang="en" altLang="zh-CN" sz="3200" dirty="0"/>
              <a:t> </a:t>
            </a:r>
            <a:r>
              <a:rPr lang="en" altLang="zh-CN" sz="3200" b="1" dirty="0"/>
              <a:t>Progressive Dilated U-shape Block (PDUB), </a:t>
            </a:r>
            <a:r>
              <a:rPr lang="en" altLang="zh-CN" sz="3200" dirty="0"/>
              <a:t>which</a:t>
            </a:r>
            <a:r>
              <a:rPr lang="en" altLang="zh-CN" sz="3200" b="1" dirty="0"/>
              <a:t> </a:t>
            </a:r>
            <a:r>
              <a:rPr lang="en" altLang="zh-CN" sz="3200" dirty="0"/>
              <a:t>consist</a:t>
            </a:r>
            <a:r>
              <a:rPr lang="en-US" altLang="zh-CN" sz="3200" dirty="0"/>
              <a:t>s</a:t>
            </a:r>
            <a:r>
              <a:rPr lang="en" altLang="zh-CN" sz="3200" dirty="0"/>
              <a:t> of miniature U-</a:t>
            </a:r>
            <a:r>
              <a:rPr lang="en-US" altLang="zh-CN" sz="3200" dirty="0"/>
              <a:t>shape</a:t>
            </a:r>
            <a:r>
              <a:rPr lang="en" altLang="zh-CN" sz="3200" dirty="0"/>
              <a:t> structures</a:t>
            </a:r>
            <a:r>
              <a:rPr lang="en-US" altLang="zh-CN" sz="3200" dirty="0"/>
              <a:t>,</a:t>
            </a:r>
            <a:r>
              <a:rPr lang="en" altLang="zh-CN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" altLang="zh-CN" sz="3200" dirty="0" err="1"/>
              <a:t>achiev</a:t>
            </a:r>
            <a:r>
              <a:rPr lang="en-US" altLang="zh-CN" sz="3200" dirty="0"/>
              <a:t>e</a:t>
            </a:r>
            <a:r>
              <a:rPr lang="en" altLang="zh-CN" sz="3200" b="1" dirty="0"/>
              <a:t> good performance, extremely low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computation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cost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and strong adjustability.</a:t>
            </a:r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3200" dirty="0"/>
              <a:t>In consideration of noise and flops, we</a:t>
            </a:r>
            <a:r>
              <a:rPr lang="zh-CN" altLang="en-US" sz="3200" dirty="0"/>
              <a:t> </a:t>
            </a:r>
            <a:r>
              <a:rPr lang="en-US" altLang="zh-CN" sz="3200" dirty="0"/>
              <a:t>introduce</a:t>
            </a:r>
            <a:r>
              <a:rPr lang="zh-CN" altLang="en-US" sz="3200" dirty="0"/>
              <a:t> </a:t>
            </a:r>
            <a:r>
              <a:rPr lang="en-US" altLang="zh-CN" sz="3200" dirty="0"/>
              <a:t>a multi-scale encoder module to deal</a:t>
            </a:r>
            <a:r>
              <a:rPr lang="zh-CN" altLang="en-US" sz="3200" dirty="0"/>
              <a:t> </a:t>
            </a:r>
            <a:r>
              <a:rPr lang="en-US" altLang="zh-CN" sz="3200" dirty="0"/>
              <a:t>with high and low frequency image signals. </a:t>
            </a:r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3200" dirty="0"/>
              <a:t>We won </a:t>
            </a:r>
            <a:r>
              <a:rPr lang="en-US" altLang="zh-CN" sz="3200" b="1" dirty="0"/>
              <a:t>the second place</a:t>
            </a:r>
            <a:r>
              <a:rPr lang="en-US" altLang="zh-CN" sz="3200" dirty="0"/>
              <a:t> in </a:t>
            </a:r>
            <a:r>
              <a:rPr lang="en" altLang="zh-CN" sz="3200" dirty="0"/>
              <a:t>NTIRE 2022 HDR Challenge in </a:t>
            </a:r>
            <a:r>
              <a:rPr lang="en" altLang="zh-CN" sz="3200" b="1" dirty="0"/>
              <a:t>both track 1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(for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fidelity)</a:t>
            </a:r>
            <a:r>
              <a:rPr lang="en" altLang="zh-CN" sz="3200" b="1" dirty="0"/>
              <a:t> and track 2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(for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low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complexity)</a:t>
            </a:r>
            <a:r>
              <a:rPr lang="zh-CN" altLang="en-US" sz="3200" b="1" dirty="0"/>
              <a:t>，</a:t>
            </a:r>
            <a:r>
              <a:rPr lang="en" altLang="zh-CN" sz="3200" dirty="0"/>
              <a:t>exceeding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en" altLang="zh-CN" sz="3200" dirty="0"/>
              <a:t> AHDR</a:t>
            </a:r>
            <a:r>
              <a:rPr lang="zh-CN" altLang="en-US" sz="3200" dirty="0"/>
              <a:t> </a:t>
            </a:r>
            <a:r>
              <a:rPr lang="en-US" altLang="zh-CN" sz="3200" dirty="0"/>
              <a:t>baseline</a:t>
            </a:r>
            <a:r>
              <a:rPr lang="en" altLang="zh-CN" sz="3200" dirty="0"/>
              <a:t> provided by NTIRE 2022 HDR organizers by </a:t>
            </a:r>
            <a:r>
              <a:rPr lang="en" altLang="zh-CN" sz="3200" b="1" dirty="0"/>
              <a:t>0.16db in PSNR-µ and 0.4db in PSNR</a:t>
            </a:r>
            <a:r>
              <a:rPr lang="en" altLang="zh-CN" sz="3200" dirty="0"/>
              <a:t>, with about </a:t>
            </a:r>
            <a:r>
              <a:rPr lang="en" altLang="zh-CN" sz="3200" b="1" dirty="0"/>
              <a:t>15× compression in </a:t>
            </a:r>
            <a:r>
              <a:rPr lang="en" altLang="zh-CN" sz="3200" b="1" dirty="0" err="1"/>
              <a:t>Maccs</a:t>
            </a:r>
            <a:r>
              <a:rPr lang="en" altLang="zh-CN" sz="3200" dirty="0"/>
              <a:t>.</a:t>
            </a:r>
            <a:r>
              <a:rPr lang="zh-CN" altLang="en-US" sz="3200" dirty="0"/>
              <a:t> </a:t>
            </a:r>
            <a:r>
              <a:rPr lang="en-US" altLang="zh-CN" sz="3200" dirty="0"/>
              <a:t>A</a:t>
            </a:r>
            <a:r>
              <a:rPr lang="en" altLang="zh-CN" sz="3200" dirty="0" err="1"/>
              <a:t>nd</a:t>
            </a:r>
            <a:r>
              <a:rPr lang="en" altLang="zh-CN" sz="3200" dirty="0"/>
              <a:t> in terms of complexity, our lightweight </a:t>
            </a:r>
            <a:r>
              <a:rPr lang="en" altLang="zh-CN" sz="3200" dirty="0" err="1"/>
              <a:t>EAPNet</a:t>
            </a:r>
            <a:r>
              <a:rPr lang="en" altLang="zh-CN" sz="3200" dirty="0"/>
              <a:t> achieves about </a:t>
            </a:r>
            <a:r>
              <a:rPr lang="en" altLang="zh-CN" sz="3200" b="1" dirty="0"/>
              <a:t>20x compression in </a:t>
            </a:r>
            <a:r>
              <a:rPr lang="en" altLang="zh-CN" sz="3200" b="1" dirty="0" err="1"/>
              <a:t>MAccs</a:t>
            </a:r>
            <a:r>
              <a:rPr lang="en" altLang="zh-CN" sz="3200" dirty="0"/>
              <a:t>, with PSNR maintained the same</a:t>
            </a:r>
            <a:r>
              <a:rPr lang="zh-CN" altLang="en-US" sz="3200" dirty="0"/>
              <a:t> </a:t>
            </a:r>
            <a:r>
              <a:rPr lang="en-US" altLang="zh-CN" sz="3200" dirty="0"/>
              <a:t>as</a:t>
            </a:r>
            <a:r>
              <a:rPr lang="zh-CN" altLang="en-US" sz="3200" dirty="0"/>
              <a:t> </a:t>
            </a:r>
            <a:r>
              <a:rPr lang="en-US" altLang="zh-CN" sz="3200" dirty="0"/>
              <a:t>baseline</a:t>
            </a:r>
            <a:r>
              <a:rPr lang="en" altLang="zh-CN" sz="3200" dirty="0"/>
              <a:t> and a slight improvement in PSNR-µ.</a:t>
            </a:r>
            <a:endParaRPr lang="en" altLang="zh-CN" sz="3200" b="1" dirty="0"/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endParaRPr lang="en" altLang="zh-CN" sz="3200" b="1" dirty="0"/>
          </a:p>
          <a:p>
            <a:pPr marL="565150" lvl="1" indent="-565150" defTabSz="2033588" eaLnBrk="1" hangingPunct="1">
              <a:lnSpc>
                <a:spcPts val="4640"/>
              </a:lnSpc>
              <a:buFont typeface="Wingdings" panose="05000000000000000000" pitchFamily="2" charset="2"/>
              <a:buChar char="Ø"/>
              <a:defRPr/>
            </a:pPr>
            <a:endParaRPr lang="en-US" altLang="zh-CN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639135" y="12488741"/>
            <a:ext cx="14656509" cy="8917904"/>
          </a:xfrm>
        </p:spPr>
        <p:txBody>
          <a:bodyPr>
            <a:normAutofit/>
          </a:bodyPr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Architectures</a:t>
            </a: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0" y="421573"/>
            <a:ext cx="5921555" cy="2509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A6A32B-09FB-F45B-C7A2-9B793E8D4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328" r="45154"/>
          <a:stretch/>
        </p:blipFill>
        <p:spPr>
          <a:xfrm>
            <a:off x="1066800" y="562200"/>
            <a:ext cx="5719291" cy="18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12DBE0-86F2-383E-E1E8-D6C2E0CA7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0765" y="3834265"/>
            <a:ext cx="6419355" cy="37772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1F4A61-39E9-03BC-17B9-B568B4DC9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24" y="13407806"/>
            <a:ext cx="13350136" cy="7065169"/>
          </a:xfrm>
          <a:prstGeom prst="rect">
            <a:avLst/>
          </a:prstGeom>
        </p:spPr>
      </p:pic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A924CB71-078B-8F15-9EAC-6D8EA28D9D09}"/>
              </a:ext>
            </a:extLst>
          </p:cNvPr>
          <p:cNvSpPr txBox="1">
            <a:spLocks/>
          </p:cNvSpPr>
          <p:nvPr/>
        </p:nvSpPr>
        <p:spPr bwMode="auto">
          <a:xfrm>
            <a:off x="16477501" y="8148554"/>
            <a:ext cx="13415962" cy="1310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r>
              <a:rPr lang="en" altLang="zh-CN" sz="3200" dirty="0"/>
              <a:t>Dataset is provided by NTIRE 2022 HDR </a:t>
            </a:r>
            <a:r>
              <a:rPr lang="en-US" altLang="zh-CN" sz="3200" dirty="0"/>
              <a:t>C</a:t>
            </a:r>
            <a:r>
              <a:rPr lang="en" altLang="zh-CN" sz="3200" dirty="0" err="1"/>
              <a:t>hallenge</a:t>
            </a:r>
            <a:r>
              <a:rPr lang="en-US" altLang="zh-CN" sz="3200" dirty="0"/>
              <a:t>,</a:t>
            </a:r>
            <a:r>
              <a:rPr lang="en" altLang="zh-CN" sz="3200" dirty="0"/>
              <a:t> containing 1494 triplets for training, 201 triplets for testing. 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 studies:</a:t>
            </a: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on number of PDUB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lnSpc>
                <a:spcPts val="5640"/>
              </a:lnSpc>
              <a:buNone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3200" b="1" dirty="0"/>
              <a:t>NTIRE 2022 HDR Challenge Track 1</a:t>
            </a:r>
            <a:r>
              <a:rPr lang="zh-CN" altLang="en-US" sz="3200" b="1" dirty="0"/>
              <a:t> </a:t>
            </a:r>
            <a:r>
              <a:rPr lang="en" altLang="zh-CN" sz="3200" b="1" dirty="0"/>
              <a:t>(Table </a:t>
            </a:r>
            <a:r>
              <a:rPr lang="en-US" altLang="zh-CN" sz="3200" b="1" dirty="0"/>
              <a:t>1</a:t>
            </a:r>
            <a:r>
              <a:rPr lang="en" altLang="zh-CN" sz="3200" b="1" dirty="0"/>
              <a:t>)</a:t>
            </a: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3200" b="1" dirty="0"/>
              <a:t>NTIRE 2022 HDR Challenge Track 2</a:t>
            </a:r>
            <a:r>
              <a:rPr lang="zh-CN" altLang="en-US" sz="3200" b="1" dirty="0"/>
              <a:t> </a:t>
            </a:r>
            <a:r>
              <a:rPr lang="en" altLang="zh-CN" sz="3200" b="1" dirty="0"/>
              <a:t>(Table </a:t>
            </a:r>
            <a:r>
              <a:rPr lang="en-US" altLang="zh-CN" sz="3200" b="1" dirty="0"/>
              <a:t>2</a:t>
            </a:r>
            <a:r>
              <a:rPr lang="en" altLang="zh-CN" sz="3200" b="1" dirty="0"/>
              <a:t>)</a:t>
            </a:r>
          </a:p>
        </p:txBody>
      </p:sp>
      <p:pic>
        <p:nvPicPr>
          <p:cNvPr id="27" name="内容占位符 26">
            <a:extLst>
              <a:ext uri="{FF2B5EF4-FFF2-40B4-BE49-F238E27FC236}">
                <a16:creationId xmlns:a16="http://schemas.microsoft.com/office/drawing/2014/main" id="{40D57698-369A-1275-6E08-3DEBEF2AB3AD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7"/>
          <a:stretch>
            <a:fillRect/>
          </a:stretch>
        </p:blipFill>
        <p:spPr>
          <a:xfrm>
            <a:off x="29889452" y="3322726"/>
            <a:ext cx="12765336" cy="38374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B586FCD-B24E-8A85-BFCB-17AD6DDDA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0097" y="3901877"/>
            <a:ext cx="7151105" cy="345069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5261794-3C9C-17BD-3257-94934829B4A3}"/>
              </a:ext>
            </a:extLst>
          </p:cNvPr>
          <p:cNvSpPr txBox="1"/>
          <p:nvPr/>
        </p:nvSpPr>
        <p:spPr>
          <a:xfrm>
            <a:off x="30266027" y="7292774"/>
            <a:ext cx="1210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Table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. Top5 Result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 o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" altLang="zh-CN" sz="3200" dirty="0"/>
              <a:t>NTIRE 2022 HDR Challenge Track 1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4C980B0-69AB-B3B3-3081-638116E42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53623" y="11031539"/>
            <a:ext cx="12105132" cy="399231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DA4D39F-42C6-037C-70D3-C1007042A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89452" y="8060469"/>
            <a:ext cx="12765336" cy="349953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66B67E3-BD23-4880-1266-38DD3AFCC4D9}"/>
              </a:ext>
            </a:extLst>
          </p:cNvPr>
          <p:cNvSpPr txBox="1"/>
          <p:nvPr/>
        </p:nvSpPr>
        <p:spPr>
          <a:xfrm>
            <a:off x="30266027" y="11540178"/>
            <a:ext cx="1210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Table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. Top5 Result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 o</a:t>
            </a:r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" altLang="zh-CN" sz="3200" dirty="0"/>
              <a:t>NTIRE 2022 HDR Challenge Track 2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9F722C31-BB19-EA4C-7830-F9856B47AB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67398" y="15941650"/>
            <a:ext cx="8277581" cy="3007770"/>
          </a:xfrm>
          <a:prstGeom prst="rect">
            <a:avLst/>
          </a:prstGeom>
        </p:spPr>
      </p:pic>
      <p:sp>
        <p:nvSpPr>
          <p:cNvPr id="41" name="Content Placeholder 16">
            <a:extLst>
              <a:ext uri="{FF2B5EF4-FFF2-40B4-BE49-F238E27FC236}">
                <a16:creationId xmlns:a16="http://schemas.microsoft.com/office/drawing/2014/main" id="{F0FE39A4-0372-3B64-1094-9432E1B4E024}"/>
              </a:ext>
            </a:extLst>
          </p:cNvPr>
          <p:cNvSpPr txBox="1">
            <a:spLocks/>
          </p:cNvSpPr>
          <p:nvPr/>
        </p:nvSpPr>
        <p:spPr bwMode="auto">
          <a:xfrm>
            <a:off x="29411202" y="12729069"/>
            <a:ext cx="13415962" cy="84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lnSpc>
                <a:spcPts val="5640"/>
              </a:lnSpc>
              <a:buFont typeface="Wingdings" panose="05000000000000000000" pitchFamily="2" charset="2"/>
              <a:buChar char="Ø"/>
              <a:defRPr/>
            </a:pP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802A8B9-BCF7-E724-E623-8CBF22986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61809" y="13547717"/>
            <a:ext cx="11663767" cy="6595483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E5D887B-57C7-82C3-9624-C5F0C0E7DC83}"/>
              </a:ext>
            </a:extLst>
          </p:cNvPr>
          <p:cNvSpPr txBox="1"/>
          <p:nvPr/>
        </p:nvSpPr>
        <p:spPr>
          <a:xfrm>
            <a:off x="30061809" y="20337195"/>
            <a:ext cx="353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AHDR</a:t>
            </a:r>
            <a:endParaRPr kumimoji="1" lang="zh-CN" altLang="en-US" sz="32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2345757-7ECD-792B-B736-B9F9DAAA6593}"/>
              </a:ext>
            </a:extLst>
          </p:cNvPr>
          <p:cNvSpPr txBox="1"/>
          <p:nvPr/>
        </p:nvSpPr>
        <p:spPr>
          <a:xfrm>
            <a:off x="34078695" y="20337196"/>
            <a:ext cx="353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Ours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(</a:t>
            </a:r>
            <a:r>
              <a:rPr kumimoji="1" lang="en-US" altLang="zh-CN" sz="3200" b="1" dirty="0" err="1"/>
              <a:t>EAPNet</a:t>
            </a:r>
            <a:r>
              <a:rPr kumimoji="1" lang="en-US" altLang="zh-CN" sz="3200" b="1" dirty="0"/>
              <a:t>)</a:t>
            </a:r>
            <a:endParaRPr kumimoji="1" lang="zh-CN" altLang="en-US" sz="3200" b="1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B0377F0-4B60-2667-A24B-4403D79B4738}"/>
              </a:ext>
            </a:extLst>
          </p:cNvPr>
          <p:cNvSpPr txBox="1"/>
          <p:nvPr/>
        </p:nvSpPr>
        <p:spPr>
          <a:xfrm>
            <a:off x="37988003" y="20337196"/>
            <a:ext cx="353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Ground-Truth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292</Words>
  <Application>Microsoft Macintosh PowerPoint</Application>
  <PresentationFormat>自定义</PresentationFormat>
  <Paragraphs>30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Efficient Progressive High Dynamic Range Image Restoration via Attention and Alignment Network  Gaocheng Yu, Jin Zhang, Zhe Ma, Hongbin Wang  (Ant Group) {yugaocheng.ygc, zj346862, mz281827, hongbin.whb}@antgroup.com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Zhang Jin</cp:lastModifiedBy>
  <cp:revision>202</cp:revision>
  <dcterms:created xsi:type="dcterms:W3CDTF">2014-05-29T01:41:03Z</dcterms:created>
  <dcterms:modified xsi:type="dcterms:W3CDTF">2022-06-16T12:01:49Z</dcterms:modified>
</cp:coreProperties>
</file>