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43891200" cy="21945600"/>
  <p:notesSz cx="6858000" cy="9144000"/>
  <p:defaultTextStyle>
    <a:defPPr>
      <a:defRPr lang="en-US"/>
    </a:defPPr>
    <a:lvl1pPr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513554" indent="-1128226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3028740" indent="-2259717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4543926" indent="-3391209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6064010" indent="-4522700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35115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82138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9161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761842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505"/>
  </p:normalViewPr>
  <p:slideViewPr>
    <p:cSldViewPr snapToObjects="1">
      <p:cViewPr varScale="1">
        <p:scale>
          <a:sx n="25" d="100"/>
          <a:sy n="25" d="100"/>
        </p:scale>
        <p:origin x="132" y="195"/>
      </p:cViewPr>
      <p:guideLst>
        <p:guide orient="horz" pos="6912"/>
        <p:guide pos="13824"/>
      </p:guideLst>
    </p:cSldViewPr>
  </p:slideViewPr>
  <p:outlineViewPr>
    <p:cViewPr>
      <p:scale>
        <a:sx n="33" d="100"/>
        <a:sy n="33" d="100"/>
      </p:scale>
      <p:origin x="0" y="3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1314EA9-C8CF-4E55-8DBF-5486340E747F}" type="datetime1">
              <a:rPr lang="en-US" altLang="en-US"/>
              <a:pPr>
                <a:defRPr/>
              </a:pPr>
              <a:t>6/17/2022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BD065AA-F636-430C-85BD-240106ED4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897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70230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40460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10691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80921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5115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6pPr>
    <a:lvl7pPr marL="282138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7pPr>
    <a:lvl8pPr marL="329161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8pPr>
    <a:lvl9pPr marL="3761842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065AA-F636-430C-85BD-240106ED4BF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58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6"/>
            <a:ext cx="37307520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4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CBAE-FC64-4EFF-90FD-B69259063D9D}" type="datetime1">
              <a:rPr lang="en-US" altLang="en-US"/>
              <a:pPr>
                <a:defRPr/>
              </a:pPr>
              <a:t>6/17/2022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3014-1A90-49E7-9F03-915C9CD69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25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4376-459D-4065-BB54-43EB2670C21A}" type="datetime1">
              <a:rPr lang="en-US" altLang="en-US"/>
              <a:pPr>
                <a:defRPr/>
              </a:pPr>
              <a:t>6/17/2022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E35A-8664-44CF-BF98-4F881DFED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78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9" y="2458723"/>
            <a:ext cx="47404017" cy="52430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9" y="2458723"/>
            <a:ext cx="141480543" cy="52430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8BFE-BA3B-459A-A661-1CC3BB576C44}" type="datetime1">
              <a:rPr lang="en-US" altLang="en-US"/>
              <a:pPr>
                <a:defRPr/>
              </a:pPr>
              <a:t>6/17/2022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4B7F-27B8-44B1-B4DE-A5FC44B1A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1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9CF8-EF69-41CE-963A-BA5C25FDC63C}" type="datetime1">
              <a:rPr lang="en-US" altLang="en-US"/>
              <a:pPr>
                <a:defRPr/>
              </a:pPr>
              <a:t>6/17/2022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BB2C-C2F2-475E-9236-C4C5C8771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6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14102081"/>
            <a:ext cx="37307520" cy="435864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9301487"/>
            <a:ext cx="37307520" cy="4800599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422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948448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267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689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112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4534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E8B6-BB81-4DAD-974E-73E05E9DE8F3}" type="datetime1">
              <a:rPr lang="en-US" altLang="en-US"/>
              <a:pPr>
                <a:defRPr/>
              </a:pPr>
              <a:t>6/17/2022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1E93-EA9B-40DB-9678-E6AFF779B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59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5" y="14335768"/>
            <a:ext cx="94442281" cy="40553641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5" y="14335768"/>
            <a:ext cx="94442281" cy="40553641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DE39-29E4-48D8-AE28-A867120F4696}" type="datetime1">
              <a:rPr lang="en-US" altLang="en-US"/>
              <a:pPr>
                <a:defRPr/>
              </a:pPr>
              <a:t>6/17/2022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14B5-7DC3-4C99-BD9B-BA526C2FE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1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320" y="409896"/>
            <a:ext cx="28128685" cy="2169159"/>
          </a:xfrm>
        </p:spPr>
        <p:txBody>
          <a:bodyPr>
            <a:noAutofit/>
          </a:bodyPr>
          <a:lstStyle>
            <a:lvl1pPr>
              <a:defRPr sz="4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1498092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2958084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311" y="409896"/>
            <a:ext cx="3252889" cy="18297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4174E58-9F4B-7AE3-DA1E-BAAAE8AD59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200" y="428946"/>
            <a:ext cx="2471038" cy="182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95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3A07-A7CE-40D3-A410-EDF9A4B1C01F}" type="datetime1">
              <a:rPr lang="en-US" altLang="en-US"/>
              <a:pPr>
                <a:defRPr/>
              </a:pPr>
              <a:t>6/17/2022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C319-7D79-44E8-8922-263723B62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19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3833-CE8C-4F8B-95CB-3A9B6255852C}" type="datetime1">
              <a:rPr lang="en-US" altLang="en-US"/>
              <a:pPr>
                <a:defRPr/>
              </a:pPr>
              <a:t>6/17/2022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19E6-A96F-404B-A526-EF4A8ECEB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52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9" y="873760"/>
            <a:ext cx="14439903" cy="371856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4" y="873766"/>
            <a:ext cx="24536400" cy="18729961"/>
          </a:xfrm>
        </p:spPr>
        <p:txBody>
          <a:bodyPr/>
          <a:lstStyle>
            <a:lvl1pPr>
              <a:defRPr sz="102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9" y="4592326"/>
            <a:ext cx="14439903" cy="15011401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21F4-F525-4A00-B403-8BBE24F546DB}" type="datetime1">
              <a:rPr lang="en-US" altLang="en-US"/>
              <a:pPr>
                <a:defRPr/>
              </a:pPr>
              <a:t>6/17/2022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ABBB-E03B-4760-8313-C632A5074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98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15361927"/>
            <a:ext cx="26334720" cy="1813561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1960880"/>
            <a:ext cx="26334720" cy="13167360"/>
          </a:xfrm>
        </p:spPr>
        <p:txBody>
          <a:bodyPr rtlCol="0">
            <a:normAutofit/>
          </a:bodyPr>
          <a:lstStyle>
            <a:lvl1pPr marL="0" indent="0">
              <a:buNone/>
              <a:defRPr sz="10200"/>
            </a:lvl1pPr>
            <a:lvl2pPr marL="1474225" indent="0">
              <a:buNone/>
              <a:defRPr sz="9000"/>
            </a:lvl2pPr>
            <a:lvl3pPr marL="2948448" indent="0">
              <a:buNone/>
              <a:defRPr sz="7800"/>
            </a:lvl3pPr>
            <a:lvl4pPr marL="4422674" indent="0">
              <a:buNone/>
              <a:defRPr sz="6500"/>
            </a:lvl4pPr>
            <a:lvl5pPr marL="5896899" indent="0">
              <a:buNone/>
              <a:defRPr sz="6500"/>
            </a:lvl5pPr>
            <a:lvl6pPr marL="7371122" indent="0">
              <a:buNone/>
              <a:defRPr sz="6500"/>
            </a:lvl6pPr>
            <a:lvl7pPr marL="8845348" indent="0">
              <a:buNone/>
              <a:defRPr sz="6500"/>
            </a:lvl7pPr>
            <a:lvl8pPr marL="10319573" indent="0">
              <a:buNone/>
              <a:defRPr sz="6500"/>
            </a:lvl8pPr>
            <a:lvl9pPr marL="11793798" indent="0">
              <a:buNone/>
              <a:defRPr sz="6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17175488"/>
            <a:ext cx="26334720" cy="2575559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5E88-DBB1-4C27-97E1-27BF91625C96}" type="datetime1">
              <a:rPr lang="en-US" altLang="en-US"/>
              <a:pPr>
                <a:defRPr/>
              </a:pPr>
              <a:t>6/17/2022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C0B4-399A-4C53-B10F-4E796F226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4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5209" y="877957"/>
            <a:ext cx="3950078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5209" y="5120309"/>
            <a:ext cx="39500783" cy="1448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5209" y="20340432"/>
            <a:ext cx="102399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4DFF81-4150-4EF7-986D-DD3916DBAD54}" type="datetime1">
              <a:rPr lang="en-US" altLang="en-US"/>
              <a:pPr>
                <a:defRPr/>
              </a:pPr>
              <a:t>6/17/2022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809" y="20340432"/>
            <a:ext cx="138975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900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6009" y="20340432"/>
            <a:ext cx="102399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5B8E12-0DAA-404C-B30F-EC94537DB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15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1471613" rtl="0" eaLnBrk="0" fontAlgn="base" hangingPunct="0">
        <a:spcBef>
          <a:spcPct val="0"/>
        </a:spcBef>
        <a:spcAft>
          <a:spcPct val="0"/>
        </a:spcAft>
        <a:defRPr sz="141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373903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747805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121708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495611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101725" indent="-11017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2392363" indent="-91757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3681413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5157788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6629400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8108236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2462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56684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0909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74225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484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422674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96899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71122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8453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319573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79379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30595733" y="4724400"/>
            <a:ext cx="12415265" cy="134964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7564" y="4724399"/>
            <a:ext cx="11755436" cy="526297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Arial" charset="0"/>
              <a:buChar char="•"/>
            </a:pP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Recovering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high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dynamic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range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(HDR)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image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from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series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low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dynamic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range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(LDR)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images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motion</a:t>
            </a:r>
            <a:r>
              <a:rPr lang="zh-CN" altLang="en-US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mis</a:t>
            </a:r>
            <a:r>
              <a:rPr lang="en-US" altLang="zh-CN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-alignment</a:t>
            </a:r>
            <a:r>
              <a:rPr lang="zh-CN" altLang="en-US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CN" altLang="en-US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over/under-exposure</a:t>
            </a:r>
            <a:r>
              <a:rPr lang="zh-CN" altLang="en-US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problem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.</a:t>
            </a:r>
            <a:endParaRPr lang="zh-CN" altLang="en-US" sz="4200" dirty="0">
              <a:latin typeface="Arial" charset="0"/>
              <a:ea typeface="Arial" charset="0"/>
              <a:cs typeface="Arial" charset="0"/>
            </a:endParaRPr>
          </a:p>
          <a:p>
            <a:pPr marL="571500" indent="-571500" algn="just">
              <a:buFont typeface="Arial" charset="0"/>
              <a:buChar char="•"/>
            </a:pPr>
            <a:endParaRPr lang="zh-CN" altLang="en-US" sz="4200" dirty="0">
              <a:latin typeface="Arial" charset="0"/>
              <a:ea typeface="Arial" charset="0"/>
              <a:cs typeface="Arial" charset="0"/>
            </a:endParaRPr>
          </a:p>
          <a:p>
            <a:pPr marL="571500" indent="-571500" algn="just">
              <a:buFont typeface="Arial" charset="0"/>
              <a:buChar char="•"/>
            </a:pP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Previous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methods generate high-quality HDR images with </a:t>
            </a:r>
            <a:r>
              <a:rPr lang="en-US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high computational complexity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the inference process is too slow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4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564" y="11349264"/>
            <a:ext cx="11755436" cy="978729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Arial" charset="0"/>
              <a:buChar char="•"/>
            </a:pP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We propose a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lightweight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hybrid network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called </a:t>
            </a:r>
            <a:r>
              <a:rPr lang="en-US" sz="4200" dirty="0" err="1">
                <a:latin typeface="Arial" charset="0"/>
                <a:ea typeface="Arial" charset="0"/>
                <a:cs typeface="Arial" charset="0"/>
              </a:rPr>
              <a:t>HUNet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 with </a:t>
            </a:r>
            <a:r>
              <a:rPr lang="en-US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two branches (High-resolution</a:t>
            </a:r>
            <a:r>
              <a:rPr lang="zh-CN" altLang="en-US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branch and </a:t>
            </a:r>
            <a:r>
              <a:rPr lang="en-US" sz="42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UNet</a:t>
            </a:r>
            <a:r>
              <a:rPr lang="en-US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branch) 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for HDR image </a:t>
            </a:r>
            <a:r>
              <a:rPr lang="en-US" sz="4200" dirty="0" err="1">
                <a:latin typeface="Arial" charset="0"/>
                <a:ea typeface="Arial" charset="0"/>
                <a:cs typeface="Arial" charset="0"/>
              </a:rPr>
              <a:t>deghosting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and performs better effectively and efficiently than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prior work.</a:t>
            </a:r>
            <a:endParaRPr lang="zh-CN" altLang="en-US" sz="4200" dirty="0">
              <a:latin typeface="Arial" charset="0"/>
              <a:ea typeface="Arial" charset="0"/>
              <a:cs typeface="Arial" charset="0"/>
            </a:endParaRPr>
          </a:p>
          <a:p>
            <a:pPr marL="571500" indent="-571500" algn="just">
              <a:buFont typeface="Arial" charset="0"/>
              <a:buChar char="•"/>
            </a:pPr>
            <a:endParaRPr lang="zh-CN" altLang="en-US" sz="4200" dirty="0">
              <a:latin typeface="Arial" charset="0"/>
              <a:ea typeface="Arial" charset="0"/>
              <a:cs typeface="Arial" charset="0"/>
            </a:endParaRPr>
          </a:p>
          <a:p>
            <a:pPr marL="571500" indent="-571500" algn="just">
              <a:buFont typeface="Arial" charset="0"/>
              <a:buChar char="•"/>
            </a:pP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We propose a </a:t>
            </a:r>
            <a:r>
              <a:rPr lang="en-US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dual attention module 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extract the features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of well-exposed regions, and force the fusion network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to learn more details for degenerated regions with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residual operation.</a:t>
            </a:r>
            <a:endParaRPr lang="zh-CN" altLang="en-US" sz="4200" dirty="0">
              <a:latin typeface="Arial" charset="0"/>
              <a:ea typeface="Arial" charset="0"/>
              <a:cs typeface="Arial" charset="0"/>
            </a:endParaRPr>
          </a:p>
          <a:p>
            <a:pPr marL="571500" indent="-571500" algn="just">
              <a:buFont typeface="Arial" charset="0"/>
              <a:buChar char="•"/>
            </a:pPr>
            <a:endParaRPr lang="zh-CN" altLang="en-US" sz="4200" dirty="0">
              <a:latin typeface="Arial" charset="0"/>
              <a:ea typeface="Arial" charset="0"/>
              <a:cs typeface="Arial" charset="0"/>
            </a:endParaRPr>
          </a:p>
          <a:p>
            <a:pPr marL="571500" indent="-571500" algn="just">
              <a:buFont typeface="Arial" charset="0"/>
              <a:buChar char="•"/>
            </a:pP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We utilize a </a:t>
            </a:r>
            <a:r>
              <a:rPr lang="en-US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lightweight (LW) module 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to effectively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fuse features with fewer parameters and achieve better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performance.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030200" y="4696672"/>
            <a:ext cx="17121600" cy="1641216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772400" y="450159"/>
            <a:ext cx="30363024" cy="20796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6000" b="1" dirty="0">
                <a:latin typeface="Arial" charset="0"/>
                <a:ea typeface="Arial" charset="0"/>
                <a:cs typeface="Arial" charset="0"/>
              </a:rPr>
              <a:t>A Lightweight Network for High Dynamic Range Imaging</a:t>
            </a:r>
            <a:r>
              <a:rPr lang="zh-CN" altLang="en-US" sz="6000" b="1" dirty="0">
                <a:latin typeface="Arial" charset="0"/>
                <a:ea typeface="Arial" charset="0"/>
                <a:cs typeface="Arial" charset="0"/>
              </a:rPr>
              <a:t> </a:t>
            </a:r>
            <a:br>
              <a:rPr lang="zh-CN" altLang="en-US" sz="60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200" dirty="0"/>
              <a:t>Qingsen Yan</a:t>
            </a:r>
            <a:r>
              <a:rPr lang="en-US" altLang="zh-CN" sz="4200" baseline="30000" dirty="0"/>
              <a:t>1</a:t>
            </a:r>
            <a:r>
              <a:rPr lang="en-US" sz="4200" dirty="0"/>
              <a:t>, Song Zhang</a:t>
            </a:r>
            <a:r>
              <a:rPr lang="en-US" altLang="zh-CN" sz="4200" baseline="30000" dirty="0"/>
              <a:t>2</a:t>
            </a:r>
            <a:r>
              <a:rPr lang="en-US" sz="4200" dirty="0"/>
              <a:t>, Weiye Chen</a:t>
            </a:r>
            <a:r>
              <a:rPr lang="en-US" altLang="zh-CN" sz="4200" baseline="30000" dirty="0"/>
              <a:t>2</a:t>
            </a:r>
            <a:r>
              <a:rPr lang="en-US" sz="4200" dirty="0"/>
              <a:t>, Yuhang Liu</a:t>
            </a:r>
            <a:r>
              <a:rPr lang="en-US" altLang="zh-CN" sz="4200" baseline="30000" dirty="0"/>
              <a:t>1</a:t>
            </a:r>
            <a:r>
              <a:rPr lang="en-US" sz="4200" dirty="0"/>
              <a:t>, Zhen Zhang</a:t>
            </a:r>
            <a:r>
              <a:rPr lang="en-US" altLang="zh-CN" sz="4200" baseline="30000" dirty="0"/>
              <a:t>1</a:t>
            </a:r>
            <a:r>
              <a:rPr lang="en-US" sz="4200" dirty="0"/>
              <a:t>,</a:t>
            </a:r>
            <a:r>
              <a:rPr lang="zh-CN" altLang="en-US" sz="4200" dirty="0"/>
              <a:t> </a:t>
            </a:r>
            <a:r>
              <a:rPr lang="en-US" sz="4200" dirty="0"/>
              <a:t>Yanning Zhang</a:t>
            </a:r>
            <a:r>
              <a:rPr lang="en-US" altLang="zh-CN" sz="4200" baseline="30000" dirty="0"/>
              <a:t>3</a:t>
            </a:r>
            <a:r>
              <a:rPr lang="en-US" sz="4200" dirty="0"/>
              <a:t>, Javen Qinfeng Shi</a:t>
            </a:r>
            <a:r>
              <a:rPr lang="en-US" altLang="zh-CN" sz="4200" baseline="30000" dirty="0"/>
              <a:t>1</a:t>
            </a:r>
            <a:r>
              <a:rPr lang="en-US" sz="4200" dirty="0"/>
              <a:t>, Dong Gong</a:t>
            </a:r>
            <a:r>
              <a:rPr lang="en-US" altLang="zh-CN" sz="4200" baseline="30000" dirty="0"/>
              <a:t>4</a:t>
            </a:r>
            <a:br>
              <a:rPr lang="zh-CN" altLang="en-US" sz="4200" baseline="30000" dirty="0"/>
            </a:br>
            <a:endParaRPr lang="en-US" altLang="en-US" sz="4200" b="1" baseline="30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6" y="556384"/>
            <a:ext cx="4239454" cy="3101216"/>
          </a:xfrm>
        </p:spPr>
      </p:pic>
      <p:pic>
        <p:nvPicPr>
          <p:cNvPr id="1028" name="Picture 4" descr="https://bkimg.cdn.bcebos.com/pic/7aec54e736d12f2ec1809b2345c2d562843568ef?x-bce-process=image/watermark,image_d2F0ZXIvYmFpa2UyNzI=,g_7,xp_5,yp_5/format,f_au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86" y="423862"/>
            <a:ext cx="3309938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704708" y="2366446"/>
            <a:ext cx="2689595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200" baseline="30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The University of Adelaide, Australia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altLang="zh-CN" sz="4200" baseline="30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Xidian University, China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en-US" altLang="zh-CN" sz="4200" baseline="30000" dirty="0"/>
              <a:t> </a:t>
            </a:r>
            <a:r>
              <a:rPr lang="zh-CN" altLang="en-US" sz="4200" baseline="30000" dirty="0"/>
              <a:t>  </a:t>
            </a:r>
            <a:r>
              <a:rPr lang="en-US" altLang="zh-CN" sz="4200" baseline="30000" dirty="0"/>
              <a:t>3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Northwestern </a:t>
            </a:r>
            <a:r>
              <a:rPr lang="en-US" sz="4200" dirty="0" err="1">
                <a:latin typeface="Arial" charset="0"/>
                <a:ea typeface="Arial" charset="0"/>
                <a:cs typeface="Arial" charset="0"/>
              </a:rPr>
              <a:t>Polytechnical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 University, China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,</a:t>
            </a:r>
            <a:endParaRPr lang="zh-CN" altLang="en-US" sz="42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altLang="zh-CN" sz="4200" baseline="30000" dirty="0"/>
              <a:t>4</a:t>
            </a:r>
            <a:r>
              <a:rPr lang="en-US" sz="4200" dirty="0"/>
              <a:t>The University of New South Wales, Australia</a:t>
            </a:r>
            <a:endParaRPr lang="en-US" sz="4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7564" y="3942522"/>
            <a:ext cx="11755436" cy="781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600" b="1" dirty="0">
                <a:solidFill>
                  <a:srgbClr val="005798"/>
                </a:solidFill>
                <a:latin typeface="Arial" charset="0"/>
                <a:ea typeface="Arial" charset="0"/>
                <a:cs typeface="Arial" charset="0"/>
              </a:rPr>
              <a:t>Introduction</a:t>
            </a:r>
            <a:endParaRPr lang="en-US" sz="4600" b="1" dirty="0">
              <a:solidFill>
                <a:srgbClr val="0057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7564" y="10563507"/>
            <a:ext cx="11755436" cy="7818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600" b="1" dirty="0">
                <a:solidFill>
                  <a:srgbClr val="005798"/>
                </a:solidFill>
                <a:latin typeface="Arial" charset="0"/>
                <a:ea typeface="Arial" charset="0"/>
                <a:cs typeface="Arial" charset="0"/>
              </a:rPr>
              <a:t>Contributions</a:t>
            </a:r>
            <a:endParaRPr lang="en-US" sz="4600" b="1" dirty="0">
              <a:solidFill>
                <a:srgbClr val="0057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030199" y="3915472"/>
            <a:ext cx="17121600" cy="781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600" b="1" dirty="0">
                <a:solidFill>
                  <a:srgbClr val="005798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CN" altLang="en-US" sz="4600" b="1" dirty="0">
                <a:solidFill>
                  <a:srgbClr val="00579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600" b="1" dirty="0">
                <a:solidFill>
                  <a:srgbClr val="005798"/>
                </a:solidFill>
                <a:latin typeface="Arial" charset="0"/>
                <a:ea typeface="Arial" charset="0"/>
                <a:cs typeface="Arial" charset="0"/>
              </a:rPr>
              <a:t>Proposed</a:t>
            </a:r>
            <a:r>
              <a:rPr lang="zh-CN" altLang="en-US" sz="4600" b="1" dirty="0">
                <a:solidFill>
                  <a:srgbClr val="00579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600" b="1" dirty="0">
                <a:solidFill>
                  <a:srgbClr val="005798"/>
                </a:solidFill>
                <a:latin typeface="Arial" charset="0"/>
                <a:ea typeface="Arial" charset="0"/>
                <a:cs typeface="Arial" charset="0"/>
              </a:rPr>
              <a:t>Method</a:t>
            </a:r>
            <a:endParaRPr lang="en-US" sz="4600" b="1" dirty="0">
              <a:solidFill>
                <a:srgbClr val="005798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416" y="7774896"/>
            <a:ext cx="16648985" cy="57613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616" y="15529481"/>
            <a:ext cx="15887699" cy="342248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3296899" y="4896956"/>
            <a:ext cx="168021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200" b="1" u="sng" dirty="0" err="1">
                <a:latin typeface="Arial" charset="0"/>
                <a:ea typeface="Arial" charset="0"/>
                <a:cs typeface="Arial" charset="0"/>
              </a:rPr>
              <a:t>HUNet</a:t>
            </a:r>
            <a:r>
              <a:rPr lang="en-US" altLang="zh-CN" sz="4200" b="1" u="sng" dirty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zh-CN" altLang="en-US" sz="4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Considering the computation complexity and the number of parameters, the fusion network employs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two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branches,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UNet</a:t>
            </a:r>
            <a:r>
              <a:rPr lang="en-US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branch</a:t>
            </a:r>
            <a:r>
              <a:rPr lang="zh-CN" altLang="en-US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with a lightweight module for obtaining a larger receptive field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High-resolution</a:t>
            </a:r>
            <a:r>
              <a:rPr lang="zh-CN" altLang="en-US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branch</a:t>
            </a:r>
            <a:r>
              <a:rPr lang="zh-CN" altLang="en-US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preserving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local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details.</a:t>
            </a:r>
            <a:endParaRPr lang="en-US" sz="4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608998" y="3915472"/>
            <a:ext cx="12402000" cy="781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600" b="1" dirty="0">
                <a:solidFill>
                  <a:srgbClr val="005798"/>
                </a:solidFill>
                <a:latin typeface="Arial" charset="0"/>
                <a:ea typeface="Arial" charset="0"/>
                <a:cs typeface="Arial" charset="0"/>
              </a:rPr>
              <a:t>Experiment</a:t>
            </a:r>
            <a:endParaRPr lang="en-US" sz="4600" b="1" dirty="0">
              <a:solidFill>
                <a:srgbClr val="0057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258799" y="13536256"/>
            <a:ext cx="167640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200" b="1" u="sng" dirty="0"/>
              <a:t>Dual</a:t>
            </a:r>
            <a:r>
              <a:rPr lang="zh-CN" altLang="en-US" sz="4200" b="1" u="sng" dirty="0"/>
              <a:t> </a:t>
            </a:r>
            <a:r>
              <a:rPr lang="en-US" altLang="zh-CN" sz="4200" b="1" u="sng" dirty="0"/>
              <a:t>attention</a:t>
            </a:r>
            <a:r>
              <a:rPr lang="zh-CN" altLang="en-US" sz="4200" b="1" u="sng" dirty="0"/>
              <a:t> </a:t>
            </a:r>
            <a:r>
              <a:rPr lang="en-US" altLang="zh-CN" sz="4200" b="1" u="sng" dirty="0"/>
              <a:t>module:</a:t>
            </a:r>
            <a:r>
              <a:rPr lang="zh-CN" altLang="en-US" sz="4200" dirty="0"/>
              <a:t> </a:t>
            </a:r>
            <a:r>
              <a:rPr lang="en-US" altLang="zh-CN" sz="4200" dirty="0"/>
              <a:t>highlights the useful regions of the reference image</a:t>
            </a:r>
            <a:r>
              <a:rPr lang="zh-CN" altLang="en-US" sz="4200" dirty="0"/>
              <a:t> </a:t>
            </a:r>
            <a:r>
              <a:rPr lang="en-US" altLang="zh-CN" sz="4200" dirty="0"/>
              <a:t>and</a:t>
            </a:r>
            <a:r>
              <a:rPr lang="zh-CN" altLang="en-US" sz="4200" dirty="0"/>
              <a:t> </a:t>
            </a:r>
            <a:r>
              <a:rPr lang="en-US" altLang="zh-CN" sz="4200" dirty="0"/>
              <a:t>forces the fusion network to </a:t>
            </a:r>
            <a:r>
              <a:rPr lang="en-US" altLang="zh-CN" sz="4200" dirty="0">
                <a:solidFill>
                  <a:srgbClr val="FF0000"/>
                </a:solidFill>
              </a:rPr>
              <a:t>learn the details of degenerated regions </a:t>
            </a:r>
            <a:r>
              <a:rPr lang="en-US" altLang="zh-CN" sz="4200" dirty="0"/>
              <a:t>with a residual.</a:t>
            </a:r>
            <a:endParaRPr lang="en-US" sz="4200" dirty="0"/>
          </a:p>
        </p:txBody>
      </p:sp>
      <p:sp>
        <p:nvSpPr>
          <p:cNvPr id="25" name="TextBox 24"/>
          <p:cNvSpPr txBox="1"/>
          <p:nvPr/>
        </p:nvSpPr>
        <p:spPr>
          <a:xfrm>
            <a:off x="13239390" y="19105234"/>
            <a:ext cx="16859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200" b="1" u="sng" dirty="0">
                <a:latin typeface="Arial" charset="0"/>
                <a:ea typeface="Arial" charset="0"/>
                <a:cs typeface="Arial" charset="0"/>
              </a:rPr>
              <a:t>Lightweight</a:t>
            </a:r>
            <a:r>
              <a:rPr lang="zh-CN" altLang="en-US" sz="4200" b="1" u="sng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b="1" u="sng" dirty="0">
                <a:latin typeface="Arial" charset="0"/>
                <a:ea typeface="Arial" charset="0"/>
                <a:cs typeface="Arial" charset="0"/>
              </a:rPr>
              <a:t>(LW)</a:t>
            </a:r>
            <a:r>
              <a:rPr lang="zh-CN" altLang="en-US" sz="4200" b="1" u="sng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b="1" u="sng" dirty="0">
                <a:latin typeface="Arial" charset="0"/>
                <a:ea typeface="Arial" charset="0"/>
                <a:cs typeface="Arial" charset="0"/>
              </a:rPr>
              <a:t>module:</a:t>
            </a:r>
            <a:r>
              <a:rPr lang="zh-CN" altLang="en-US" sz="4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Considering the redundancy in feature maps, we use the </a:t>
            </a:r>
            <a:r>
              <a:rPr lang="en-US" sz="4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ghost block </a:t>
            </a:r>
            <a:r>
              <a:rPr lang="en-US" sz="4200" dirty="0">
                <a:latin typeface="Arial" charset="0"/>
                <a:ea typeface="Arial" charset="0"/>
                <a:cs typeface="Arial" charset="0"/>
              </a:rPr>
              <a:t>to generate more feature maps from cheap operations</a:t>
            </a:r>
            <a:r>
              <a:rPr lang="en-US" altLang="zh-CN" sz="4200" dirty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4200" dirty="0"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1973015"/>
                  </p:ext>
                </p:extLst>
              </p:nvPr>
            </p:nvGraphicFramePr>
            <p:xfrm>
              <a:off x="30878467" y="5606292"/>
              <a:ext cx="11717333" cy="490728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30333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51183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Model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PSNR-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4000" i="1" smtClean="0">
                                  <a:latin typeface="Cambria Math" charset="0"/>
                                  <a:ea typeface="Arial" charset="0"/>
                                  <a:cs typeface="Arial" charset="0"/>
                                </a:rPr>
                                <m:t>𝝁</m:t>
                              </m:r>
                            </m:oMath>
                          </a14:m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PSNR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GMACs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Para.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err="1">
                              <a:latin typeface="Arial" charset="0"/>
                              <a:ea typeface="Arial" charset="0"/>
                              <a:cs typeface="Arial" charset="0"/>
                            </a:rPr>
                            <a:t>DeepHDR</a:t>
                          </a:r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[1]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31.39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37.57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1983.38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s-IS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16606339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err="1">
                              <a:latin typeface="Arial" charset="0"/>
                              <a:ea typeface="Arial" charset="0"/>
                              <a:cs typeface="Arial" charset="0"/>
                            </a:rPr>
                            <a:t>AHDRNet</a:t>
                          </a:r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[2]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32.60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38.94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2916.92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1441283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err="1">
                              <a:latin typeface="Arial" charset="0"/>
                              <a:ea typeface="Arial" charset="0"/>
                              <a:cs typeface="Arial" charset="0"/>
                            </a:rPr>
                            <a:t>ADNet</a:t>
                          </a:r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[3]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32.88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39.73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6249.43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3132773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err="1">
                              <a:latin typeface="Arial" charset="0"/>
                              <a:ea typeface="Arial" charset="0"/>
                              <a:cs typeface="Arial" charset="0"/>
                            </a:rPr>
                            <a:t>DeepHDR</a:t>
                          </a:r>
                          <a:r>
                            <a:rPr lang="zh-CN" altLang="en-US" sz="4000" baseline="30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*</a:t>
                          </a:r>
                          <a:endParaRPr lang="en-US" sz="4000" baseline="30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31.21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36.16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180.79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1096706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147422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4000" dirty="0" err="1">
                              <a:latin typeface="Arial" charset="0"/>
                              <a:ea typeface="Arial" charset="0"/>
                              <a:cs typeface="Arial" charset="0"/>
                            </a:rPr>
                            <a:t>AHDRNet</a:t>
                          </a:r>
                          <a:r>
                            <a:rPr lang="zh-CN" altLang="en-US" sz="4000" baseline="30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*</a:t>
                          </a:r>
                          <a:endParaRPr lang="en-US" sz="4000" baseline="30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31.26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36.32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186.17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90679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b="1" dirty="0" err="1">
                              <a:latin typeface="Arial" charset="0"/>
                              <a:ea typeface="Arial" charset="0"/>
                              <a:cs typeface="Arial" charset="0"/>
                            </a:rPr>
                            <a:t>HUNet</a:t>
                          </a:r>
                          <a:endParaRPr lang="en-US" sz="4000" b="1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32.73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39.29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156.12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188992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1973015"/>
                  </p:ext>
                </p:extLst>
              </p:nvPr>
            </p:nvGraphicFramePr>
            <p:xfrm>
              <a:off x="30878467" y="5606292"/>
              <a:ext cx="11717333" cy="490728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3033301"/>
                    <a:gridCol w="2286000"/>
                    <a:gridCol w="1752600"/>
                    <a:gridCol w="2133600"/>
                    <a:gridCol w="2511832"/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Model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33067" t="-14783" r="-280533" b="-63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PSNR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GMACs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Para.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err="1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DeepHDR</a:t>
                          </a:r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[1]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31.39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37.57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1983.38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s-IS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16606339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err="1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AHDRNet</a:t>
                          </a:r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[2]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32.60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38.94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2916.92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1441283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err="1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ADNet</a:t>
                          </a:r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[3]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32.88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39.73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6249.43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3132773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err="1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DeepHDR</a:t>
                          </a:r>
                          <a:r>
                            <a:rPr lang="zh-CN" altLang="en-US" sz="4000" baseline="30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*</a:t>
                          </a:r>
                          <a:endParaRPr lang="en-US" sz="4000" baseline="30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31.21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36.16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180.79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1096706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marL="0" marR="0" indent="0" algn="ctr" defTabSz="147422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4000" dirty="0" err="1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AHDRNet</a:t>
                          </a:r>
                          <a:r>
                            <a:rPr lang="zh-CN" altLang="en-US" sz="4000" baseline="30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*</a:t>
                          </a:r>
                          <a:endParaRPr lang="en-US" sz="4000" baseline="30000" dirty="0" smtClean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31.26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36.32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186.17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90679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b="1" dirty="0" err="1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HUNet</a:t>
                          </a:r>
                          <a:endParaRPr lang="en-US" sz="4000" b="1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32.73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39.29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156.12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4000" dirty="0" smtClean="0">
                              <a:latin typeface="Arial" charset="0"/>
                              <a:ea typeface="Arial" charset="0"/>
                              <a:cs typeface="Arial" charset="0"/>
                            </a:rPr>
                            <a:t>188992</a:t>
                          </a:r>
                          <a:endParaRPr lang="en-US" sz="4000" dirty="0">
                            <a:latin typeface="Arial" charset="0"/>
                            <a:ea typeface="Arial" charset="0"/>
                            <a:cs typeface="Arial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9" name="TextBox 28"/>
          <p:cNvSpPr txBox="1"/>
          <p:nvPr/>
        </p:nvSpPr>
        <p:spPr>
          <a:xfrm>
            <a:off x="30916567" y="4800600"/>
            <a:ext cx="81740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00" b="1" u="sng" dirty="0">
                <a:latin typeface="Arial" charset="0"/>
                <a:ea typeface="Arial" charset="0"/>
                <a:cs typeface="Arial" charset="0"/>
              </a:rPr>
              <a:t>Comparison</a:t>
            </a:r>
            <a:r>
              <a:rPr lang="zh-CN" altLang="en-US" sz="4200" b="1" u="sng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b="1" u="sng" dirty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CN" altLang="en-US" sz="4200" b="1" u="sng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200" b="1" u="sng" dirty="0">
                <a:latin typeface="Arial" charset="0"/>
                <a:ea typeface="Arial" charset="0"/>
                <a:cs typeface="Arial" charset="0"/>
              </a:rPr>
              <a:t>State-of-the-art:</a:t>
            </a:r>
            <a:endParaRPr lang="en-US" sz="4200" b="1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964144" y="10744200"/>
            <a:ext cx="52308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200" b="1" u="sng" dirty="0">
                <a:latin typeface="Arial" charset="0"/>
                <a:ea typeface="Arial" charset="0"/>
                <a:cs typeface="Arial" charset="0"/>
              </a:rPr>
              <a:t>Visual Comparison:</a:t>
            </a:r>
            <a:endParaRPr lang="en-US" sz="4200" b="1" u="sng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37599" y="11582400"/>
            <a:ext cx="12020999" cy="659892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0608998" y="18280856"/>
            <a:ext cx="12402000" cy="781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600" b="1" dirty="0">
                <a:solidFill>
                  <a:srgbClr val="005798"/>
                </a:solidFill>
                <a:latin typeface="Arial" charset="0"/>
                <a:ea typeface="Arial" charset="0"/>
                <a:cs typeface="Arial" charset="0"/>
              </a:rPr>
              <a:t>Reference</a:t>
            </a:r>
            <a:endParaRPr lang="en-US" sz="4600" b="1" dirty="0">
              <a:solidFill>
                <a:srgbClr val="0057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608998" y="19105234"/>
            <a:ext cx="1240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[1]</a:t>
            </a:r>
            <a:r>
              <a:rPr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altLang="zh-CN" sz="2000" dirty="0" err="1">
                <a:latin typeface="Arial" charset="0"/>
                <a:ea typeface="Arial" charset="0"/>
                <a:cs typeface="Arial" charset="0"/>
              </a:rPr>
              <a:t>hangzhe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Wu, </a:t>
            </a:r>
            <a:r>
              <a:rPr lang="en-US" altLang="zh-CN" sz="2000" dirty="0" err="1">
                <a:latin typeface="Arial" charset="0"/>
                <a:ea typeface="Arial" charset="0"/>
                <a:cs typeface="Arial" charset="0"/>
              </a:rPr>
              <a:t>et.al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Deep high dynamic range imaging with large foreground motions. In ECCV, 2018.</a:t>
            </a:r>
            <a:endParaRPr lang="zh-CN" altLang="en-US" sz="20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[2]</a:t>
            </a:r>
            <a:r>
              <a:rPr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err="1">
                <a:latin typeface="Arial" charset="0"/>
                <a:ea typeface="Arial" charset="0"/>
                <a:cs typeface="Arial" charset="0"/>
              </a:rPr>
              <a:t>Qingsen,,Yan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err="1">
                <a:latin typeface="Arial" charset="0"/>
                <a:ea typeface="Arial" charset="0"/>
                <a:cs typeface="Arial" charset="0"/>
              </a:rPr>
              <a:t>et.al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Attention-guided Network for Ghost-free High Dynamic Range Imaging.</a:t>
            </a:r>
            <a:r>
              <a:rPr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CVPR,</a:t>
            </a:r>
            <a:r>
              <a:rPr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2019.</a:t>
            </a:r>
            <a:endParaRPr lang="zh-CN" altLang="en-US" sz="20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[3]</a:t>
            </a:r>
            <a:r>
              <a:rPr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Zhen,</a:t>
            </a:r>
            <a:r>
              <a:rPr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Liu,</a:t>
            </a:r>
            <a:r>
              <a:rPr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err="1">
                <a:latin typeface="Arial" charset="0"/>
                <a:ea typeface="Arial" charset="0"/>
                <a:cs typeface="Arial" charset="0"/>
              </a:rPr>
              <a:t>et.al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err="1">
                <a:latin typeface="Arial" charset="0"/>
                <a:ea typeface="Arial" charset="0"/>
                <a:cs typeface="Arial" charset="0"/>
              </a:rPr>
              <a:t>ADNet</a:t>
            </a:r>
            <a:r>
              <a:rPr lang="en-US" altLang="zh-CN" sz="200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Attention-guided Deformable Convolutional Network for High Dynamic</a:t>
            </a:r>
            <a:r>
              <a:rPr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Imaging.</a:t>
            </a:r>
            <a:r>
              <a:rPr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CVPR</a:t>
            </a:r>
            <a:r>
              <a:rPr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workshop,</a:t>
            </a:r>
            <a:r>
              <a:rPr lang="zh-CN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2021.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426</Words>
  <Application>Microsoft Office PowerPoint</Application>
  <PresentationFormat>自定义</PresentationFormat>
  <Paragraphs>60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 Math</vt:lpstr>
      <vt:lpstr>Wingdings</vt:lpstr>
      <vt:lpstr>Office Theme</vt:lpstr>
      <vt:lpstr>A Lightweight Network for High Dynamic Range Imaging  Qingsen Yan1, Song Zhang2, Weiye Chen2, Yuhang Liu1, Zhen Zhang1, Yanning Zhang3, Javen Qinfeng Shi1, Dong Gong4 </vt:lpstr>
    </vt:vector>
  </TitlesOfParts>
  <Company>Univ. of Colorado at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Qingsen Yan</cp:lastModifiedBy>
  <cp:revision>95</cp:revision>
  <dcterms:created xsi:type="dcterms:W3CDTF">2014-05-29T01:41:03Z</dcterms:created>
  <dcterms:modified xsi:type="dcterms:W3CDTF">2022-06-17T14:35:29Z</dcterms:modified>
</cp:coreProperties>
</file>