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43891200" cy="21945600"/>
  <p:notesSz cx="6858000" cy="9144000"/>
  <p:defaultTextStyle>
    <a:defPPr>
      <a:defRPr lang="en-US"/>
    </a:defPPr>
    <a:lvl1pPr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1513554" indent="-1128226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3028740" indent="-2259717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4543926" indent="-3391209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6064010" indent="-4522700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351151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821381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91611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761842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6"/>
    <p:restoredTop sz="94609"/>
  </p:normalViewPr>
  <p:slideViewPr>
    <p:cSldViewPr snapToObjects="1">
      <p:cViewPr>
        <p:scale>
          <a:sx n="50" d="100"/>
          <a:sy n="50" d="100"/>
        </p:scale>
        <p:origin x="-64" y="-64"/>
      </p:cViewPr>
      <p:guideLst>
        <p:guide orient="horz" pos="6912"/>
        <p:guide pos="13824"/>
      </p:guideLst>
    </p:cSldViewPr>
  </p:slideViewPr>
  <p:outlineViewPr>
    <p:cViewPr>
      <p:scale>
        <a:sx n="33" d="100"/>
        <a:sy n="33" d="100"/>
      </p:scale>
      <p:origin x="0" y="3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1314EA9-C8CF-4E55-8DBF-5486340E747F}" type="datetime1">
              <a:rPr lang="en-US" altLang="en-US"/>
              <a:pPr>
                <a:defRPr/>
              </a:pPr>
              <a:t>6/6/22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BD065AA-F636-430C-85BD-240106ED4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897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70230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40460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410691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80921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351151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6pPr>
    <a:lvl7pPr marL="2821381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7pPr>
    <a:lvl8pPr marL="3291611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8pPr>
    <a:lvl9pPr marL="3761842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0" y="685800"/>
            <a:ext cx="6858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471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471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471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471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48697A-DAE3-4F2E-A4DA-9A636100663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21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66"/>
            <a:ext cx="37307520" cy="4704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9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4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1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9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9CBAE-FC64-4EFF-90FD-B69259063D9D}" type="datetime1">
              <a:rPr lang="en-US" altLang="en-US"/>
              <a:pPr>
                <a:defRPr/>
              </a:pPr>
              <a:t>6/6/22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13014-1A90-49E7-9F03-915C9CD69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25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4376-459D-4065-BB54-43EB2670C21A}" type="datetime1">
              <a:rPr lang="en-US" altLang="en-US"/>
              <a:pPr>
                <a:defRPr/>
              </a:pPr>
              <a:t>6/6/22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E35A-8664-44CF-BF98-4F881DFED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78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9" y="2458723"/>
            <a:ext cx="47404017" cy="524306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9" y="2458723"/>
            <a:ext cx="141480543" cy="524306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8BFE-BA3B-459A-A661-1CC3BB576C44}" type="datetime1">
              <a:rPr lang="en-US" altLang="en-US"/>
              <a:pPr>
                <a:defRPr/>
              </a:pPr>
              <a:t>6/6/22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4B7F-27B8-44B1-B4DE-A5FC44B1A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1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9CF8-EF69-41CE-963A-BA5C25FDC63C}" type="datetime1">
              <a:rPr lang="en-US" altLang="en-US"/>
              <a:pPr>
                <a:defRPr/>
              </a:pPr>
              <a:t>6/6/22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BB2C-C2F2-475E-9236-C4C5C8771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86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14102081"/>
            <a:ext cx="37307520" cy="4358640"/>
          </a:xfrm>
        </p:spPr>
        <p:txBody>
          <a:bodyPr anchor="t"/>
          <a:lstStyle>
            <a:lvl1pPr algn="l">
              <a:defRPr sz="1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9301487"/>
            <a:ext cx="37307520" cy="4800599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422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948448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267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9689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112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4534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1957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9379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E8B6-BB81-4DAD-974E-73E05E9DE8F3}" type="datetime1">
              <a:rPr lang="en-US" altLang="en-US"/>
              <a:pPr>
                <a:defRPr/>
              </a:pPr>
              <a:t>6/6/22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E1E93-EA9B-40DB-9678-E6AFF779B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59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5" y="14335768"/>
            <a:ext cx="94442281" cy="40553641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5" y="14335768"/>
            <a:ext cx="94442281" cy="40553641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DE39-29E4-48D8-AE28-A867120F4696}" type="datetime1">
              <a:rPr lang="en-US" altLang="en-US"/>
              <a:pPr>
                <a:defRPr/>
              </a:pPr>
              <a:t>6/6/22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414B5-7DC3-4C99-BD9B-BA526C2FE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10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0320" y="409896"/>
            <a:ext cx="28128685" cy="2169159"/>
          </a:xfrm>
        </p:spPr>
        <p:txBody>
          <a:bodyPr>
            <a:noAutofit/>
          </a:bodyPr>
          <a:lstStyle>
            <a:lvl1pPr>
              <a:defRPr sz="44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5" y="3135090"/>
            <a:ext cx="13700761" cy="18200914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14980925" y="3135090"/>
            <a:ext cx="13700761" cy="18200914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29580845" y="3135090"/>
            <a:ext cx="13700761" cy="18200914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00" y="351475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5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3A07-A7CE-40D3-A410-EDF9A4B1C01F}" type="datetime1">
              <a:rPr lang="en-US" altLang="en-US"/>
              <a:pPr>
                <a:defRPr/>
              </a:pPr>
              <a:t>6/6/22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C319-7D79-44E8-8922-263723B62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19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3833-CE8C-4F8B-95CB-3A9B6255852C}" type="datetime1">
              <a:rPr lang="en-US" altLang="en-US"/>
              <a:pPr>
                <a:defRPr/>
              </a:pPr>
              <a:t>6/6/22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319E6-A96F-404B-A526-EF4A8ECEB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52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9" y="873760"/>
            <a:ext cx="14439903" cy="371856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4" y="873766"/>
            <a:ext cx="24536400" cy="18729961"/>
          </a:xfrm>
        </p:spPr>
        <p:txBody>
          <a:bodyPr/>
          <a:lstStyle>
            <a:lvl1pPr>
              <a:defRPr sz="102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9" y="4592326"/>
            <a:ext cx="14439903" cy="15011401"/>
          </a:xfrm>
        </p:spPr>
        <p:txBody>
          <a:bodyPr/>
          <a:lstStyle>
            <a:lvl1pPr marL="0" indent="0">
              <a:buNone/>
              <a:defRPr sz="4500"/>
            </a:lvl1pPr>
            <a:lvl2pPr marL="1474225" indent="0">
              <a:buNone/>
              <a:defRPr sz="3900"/>
            </a:lvl2pPr>
            <a:lvl3pPr marL="2948448" indent="0">
              <a:buNone/>
              <a:defRPr sz="3100"/>
            </a:lvl3pPr>
            <a:lvl4pPr marL="4422674" indent="0">
              <a:buNone/>
              <a:defRPr sz="2800"/>
            </a:lvl4pPr>
            <a:lvl5pPr marL="5896899" indent="0">
              <a:buNone/>
              <a:defRPr sz="2800"/>
            </a:lvl5pPr>
            <a:lvl6pPr marL="7371122" indent="0">
              <a:buNone/>
              <a:defRPr sz="2800"/>
            </a:lvl6pPr>
            <a:lvl7pPr marL="8845348" indent="0">
              <a:buNone/>
              <a:defRPr sz="2800"/>
            </a:lvl7pPr>
            <a:lvl8pPr marL="10319573" indent="0">
              <a:buNone/>
              <a:defRPr sz="2800"/>
            </a:lvl8pPr>
            <a:lvl9pPr marL="11793798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21F4-F525-4A00-B403-8BBE24F546DB}" type="datetime1">
              <a:rPr lang="en-US" altLang="en-US"/>
              <a:pPr>
                <a:defRPr/>
              </a:pPr>
              <a:t>6/6/22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ABBB-E03B-4760-8313-C632A5074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98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15361927"/>
            <a:ext cx="26334720" cy="1813561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1960880"/>
            <a:ext cx="26334720" cy="13167360"/>
          </a:xfrm>
        </p:spPr>
        <p:txBody>
          <a:bodyPr rtlCol="0">
            <a:normAutofit/>
          </a:bodyPr>
          <a:lstStyle>
            <a:lvl1pPr marL="0" indent="0">
              <a:buNone/>
              <a:defRPr sz="10200"/>
            </a:lvl1pPr>
            <a:lvl2pPr marL="1474225" indent="0">
              <a:buNone/>
              <a:defRPr sz="9000"/>
            </a:lvl2pPr>
            <a:lvl3pPr marL="2948448" indent="0">
              <a:buNone/>
              <a:defRPr sz="7800"/>
            </a:lvl3pPr>
            <a:lvl4pPr marL="4422674" indent="0">
              <a:buNone/>
              <a:defRPr sz="6500"/>
            </a:lvl4pPr>
            <a:lvl5pPr marL="5896899" indent="0">
              <a:buNone/>
              <a:defRPr sz="6500"/>
            </a:lvl5pPr>
            <a:lvl6pPr marL="7371122" indent="0">
              <a:buNone/>
              <a:defRPr sz="6500"/>
            </a:lvl6pPr>
            <a:lvl7pPr marL="8845348" indent="0">
              <a:buNone/>
              <a:defRPr sz="6500"/>
            </a:lvl7pPr>
            <a:lvl8pPr marL="10319573" indent="0">
              <a:buNone/>
              <a:defRPr sz="6500"/>
            </a:lvl8pPr>
            <a:lvl9pPr marL="11793798" indent="0">
              <a:buNone/>
              <a:defRPr sz="6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17175488"/>
            <a:ext cx="26334720" cy="2575559"/>
          </a:xfrm>
        </p:spPr>
        <p:txBody>
          <a:bodyPr/>
          <a:lstStyle>
            <a:lvl1pPr marL="0" indent="0">
              <a:buNone/>
              <a:defRPr sz="4500"/>
            </a:lvl1pPr>
            <a:lvl2pPr marL="1474225" indent="0">
              <a:buNone/>
              <a:defRPr sz="3900"/>
            </a:lvl2pPr>
            <a:lvl3pPr marL="2948448" indent="0">
              <a:buNone/>
              <a:defRPr sz="3100"/>
            </a:lvl3pPr>
            <a:lvl4pPr marL="4422674" indent="0">
              <a:buNone/>
              <a:defRPr sz="2800"/>
            </a:lvl4pPr>
            <a:lvl5pPr marL="5896899" indent="0">
              <a:buNone/>
              <a:defRPr sz="2800"/>
            </a:lvl5pPr>
            <a:lvl6pPr marL="7371122" indent="0">
              <a:buNone/>
              <a:defRPr sz="2800"/>
            </a:lvl6pPr>
            <a:lvl7pPr marL="8845348" indent="0">
              <a:buNone/>
              <a:defRPr sz="2800"/>
            </a:lvl7pPr>
            <a:lvl8pPr marL="10319573" indent="0">
              <a:buNone/>
              <a:defRPr sz="2800"/>
            </a:lvl8pPr>
            <a:lvl9pPr marL="11793798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C5E88-DBB1-4C27-97E1-27BF91625C96}" type="datetime1">
              <a:rPr lang="en-US" altLang="en-US"/>
              <a:pPr>
                <a:defRPr/>
              </a:pPr>
              <a:t>6/6/22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C0B4-399A-4C53-B10F-4E796F226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4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5209" y="877957"/>
            <a:ext cx="3950078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5209" y="5120309"/>
            <a:ext cx="39500783" cy="1448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5209" y="20340432"/>
            <a:ext cx="10239983" cy="116784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4DFF81-4150-4EF7-986D-DD3916DBAD54}" type="datetime1">
              <a:rPr lang="en-US" altLang="en-US"/>
              <a:pPr>
                <a:defRPr/>
              </a:pPr>
              <a:t>6/6/22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809" y="20340432"/>
            <a:ext cx="13897583" cy="116784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900">
                <a:solidFill>
                  <a:srgbClr val="898989"/>
                </a:solidFill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6009" y="20340432"/>
            <a:ext cx="10239983" cy="116784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5B8E12-0DAA-404C-B30F-EC94537DB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15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1471613" rtl="0" eaLnBrk="0" fontAlgn="base" hangingPunct="0">
        <a:spcBef>
          <a:spcPct val="0"/>
        </a:spcBef>
        <a:spcAft>
          <a:spcPct val="0"/>
        </a:spcAft>
        <a:defRPr sz="141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373903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747805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121708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495611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101725" indent="-11017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2392363" indent="-91757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3681413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5157788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6629400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8108236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82462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56684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0909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74225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94844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422674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896899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371122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84534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319573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79379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27BC1F12-21CC-D811-253C-F30145ED1517}"/>
              </a:ext>
            </a:extLst>
          </p:cNvPr>
          <p:cNvSpPr txBox="1">
            <a:spLocks/>
          </p:cNvSpPr>
          <p:nvPr/>
        </p:nvSpPr>
        <p:spPr bwMode="auto">
          <a:xfrm>
            <a:off x="28566272" y="2917898"/>
            <a:ext cx="14358938" cy="1848807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  <a:normAutofit/>
          </a:bodyPr>
          <a:lstStyle>
            <a:lvl1pPr marL="410256" indent="-410256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93247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3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29565" indent="-546573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202201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448875" indent="-1448875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236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462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84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0909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indent="-565150" defTabSz="2033588" eaLnBrk="1" hangingPunct="1"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Method:</a:t>
            </a: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Diagram&#10;&#10;Description automatically generated">
            <a:extLst>
              <a:ext uri="{FF2B5EF4-FFF2-40B4-BE49-F238E27FC236}">
                <a16:creationId xmlns:a16="http://schemas.microsoft.com/office/drawing/2014/main" id="{9BF754B2-794C-7589-3FC9-20A8A3AD07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67"/>
          <a:stretch/>
        </p:blipFill>
        <p:spPr>
          <a:xfrm>
            <a:off x="36467138" y="8298061"/>
            <a:ext cx="6234617" cy="11590140"/>
          </a:xfrm>
          <a:prstGeom prst="rect">
            <a:avLst/>
          </a:prstGeom>
        </p:spPr>
      </p:pic>
      <p:sp>
        <p:nvSpPr>
          <p:cNvPr id="33" name="Content Placeholder 14">
            <a:extLst>
              <a:ext uri="{FF2B5EF4-FFF2-40B4-BE49-F238E27FC236}">
                <a16:creationId xmlns:a16="http://schemas.microsoft.com/office/drawing/2014/main" id="{518391D9-A56C-44FD-DAEB-447DB65CB8C8}"/>
              </a:ext>
            </a:extLst>
          </p:cNvPr>
          <p:cNvSpPr txBox="1">
            <a:spLocks/>
          </p:cNvSpPr>
          <p:nvPr/>
        </p:nvSpPr>
        <p:spPr bwMode="auto">
          <a:xfrm>
            <a:off x="28566267" y="16421267"/>
            <a:ext cx="7677418" cy="498470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  <a:normAutofit/>
          </a:bodyPr>
          <a:lstStyle>
            <a:lvl1pPr marL="410256" indent="-410256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93247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3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29565" indent="-546573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202201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448875" indent="-1448875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236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462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84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0909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defTabSz="2033588" eaLnBrk="1" hangingPunct="1">
              <a:buFont typeface="Arial" panose="020B0604020202020204" pitchFamily="34" charset="0"/>
              <a:buChar char="•"/>
              <a:defRPr/>
            </a:pPr>
            <a:endParaRPr lang="en-US" altLang="ja-JP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2033588" eaLnBrk="1" hangingPunct="1">
              <a:buNone/>
              <a:defRPr/>
            </a:pPr>
            <a:endParaRPr lang="en-US" altLang="ja-JP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2033588" eaLnBrk="1" hangingPunct="1">
              <a:buNone/>
              <a:defRPr/>
            </a:pPr>
            <a:r>
              <a:rPr lang="en-US" altLang="ja-JP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https://</a:t>
            </a:r>
            <a:r>
              <a:rPr lang="en-US" altLang="ja-JP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github.com</a:t>
            </a:r>
            <a:r>
              <a:rPr lang="en-US" altLang="ja-JP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/Dong-Huo/ASPDC</a:t>
            </a: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8" name="Title 13"/>
          <p:cNvSpPr>
            <a:spLocks noGrp="1"/>
          </p:cNvSpPr>
          <p:nvPr>
            <p:ph type="title"/>
          </p:nvPr>
        </p:nvSpPr>
        <p:spPr>
          <a:xfrm>
            <a:off x="4710112" y="810969"/>
            <a:ext cx="34470975" cy="2078037"/>
          </a:xfrm>
        </p:spPr>
        <p:txBody>
          <a:bodyPr/>
          <a:lstStyle/>
          <a:p>
            <a: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Blind Non-Uniform Motion Deblurring using </a:t>
            </a:r>
            <a:r>
              <a:rPr lang="en-US" alt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Atrous</a:t>
            </a:r>
            <a: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Spatial Pyramid </a:t>
            </a:r>
            <a:b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Deformable Convolution and Deblurring-</a:t>
            </a:r>
            <a:r>
              <a:rPr lang="en-US" alt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Reblurring</a:t>
            </a:r>
            <a: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Consistency</a:t>
            </a:r>
            <a:b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500" dirty="0">
                <a:latin typeface="Arial" panose="020B0604020202020204" pitchFamily="34" charset="0"/>
                <a:cs typeface="Arial" panose="020B0604020202020204" pitchFamily="34" charset="0"/>
              </a:rPr>
              <a:t>Dong Huo, Abbas </a:t>
            </a:r>
            <a:r>
              <a:rPr lang="en-US" alt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Masoumzadeh</a:t>
            </a:r>
            <a:r>
              <a:rPr lang="en-US" altLang="en-US" sz="4500" dirty="0">
                <a:latin typeface="Arial" panose="020B0604020202020204" pitchFamily="34" charset="0"/>
                <a:cs typeface="Arial" panose="020B0604020202020204" pitchFamily="34" charset="0"/>
              </a:rPr>
              <a:t>, Yee-Hong Yang</a:t>
            </a:r>
            <a:b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694537" y="2875271"/>
            <a:ext cx="6019800" cy="4038686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marL="565150" indent="-565150" defTabSz="2033588" eaLnBrk="1" hangingPunct="1"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Problem:</a:t>
            </a: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defTabSz="203358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ja-JP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convolutional kernel for different blur</a:t>
            </a:r>
          </a:p>
          <a:p>
            <a:pPr marL="457200" lvl="1" indent="-457200" defTabSz="203358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ja-JP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computational cost of multi-stage [1] [2] [3] architecture</a:t>
            </a: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arketing &amp; Communications">
            <a:extLst>
              <a:ext uri="{FF2B5EF4-FFF2-40B4-BE49-F238E27FC236}">
                <a16:creationId xmlns:a16="http://schemas.microsoft.com/office/drawing/2014/main" id="{D7CE0877-19F9-5B71-C7C9-A0F040C2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9631"/>
            <a:ext cx="6429370" cy="175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7A2C3B51-F721-C897-118E-4362FB9DD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7600" y="517860"/>
            <a:ext cx="2819400" cy="2089555"/>
          </a:xfrm>
          <a:prstGeom prst="rect">
            <a:avLst/>
          </a:prstGeom>
        </p:spPr>
      </p:pic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id="{9272B290-3D92-17C0-A8B2-DFC094F783A3}"/>
              </a:ext>
            </a:extLst>
          </p:cNvPr>
          <p:cNvSpPr txBox="1">
            <a:spLocks/>
          </p:cNvSpPr>
          <p:nvPr/>
        </p:nvSpPr>
        <p:spPr bwMode="auto">
          <a:xfrm>
            <a:off x="7593811" y="2875271"/>
            <a:ext cx="6019800" cy="40386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410256" indent="-410256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93247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3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29565" indent="-546573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202201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448875" indent="-1448875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236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462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84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0909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indent="-565150" defTabSz="2033588" eaLnBrk="1" hangingPunct="1"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Contribution:</a:t>
            </a: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5150" lvl="1" indent="-565150" defTabSz="203358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ja-JP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Atrous</a:t>
            </a:r>
            <a:r>
              <a:rPr lang="en-US" altLang="ja-JP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Spatial Pyramid Deformable Convolution (ASPDC) module</a:t>
            </a:r>
          </a:p>
          <a:p>
            <a:pPr marL="565150" lvl="1" indent="-565150" defTabSz="203358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ja-JP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Single-stage architecture</a:t>
            </a:r>
          </a:p>
          <a:p>
            <a:pPr marL="565150" lvl="1" indent="-565150" defTabSz="203358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Deblurring-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Reblurring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Consistency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38D6AF-8706-1A6D-0915-2244EA1D3C49}"/>
              </a:ext>
            </a:extLst>
          </p:cNvPr>
          <p:cNvSpPr/>
          <p:nvPr/>
        </p:nvSpPr>
        <p:spPr>
          <a:xfrm>
            <a:off x="694537" y="2875271"/>
            <a:ext cx="6019800" cy="7286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bg1"/>
                </a:solidFill>
              </a:rPr>
              <a:t>Problem: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448990-D339-D907-62DE-32EA23A68DDA}"/>
              </a:ext>
            </a:extLst>
          </p:cNvPr>
          <p:cNvSpPr/>
          <p:nvPr/>
        </p:nvSpPr>
        <p:spPr>
          <a:xfrm>
            <a:off x="7593811" y="2875271"/>
            <a:ext cx="6019800" cy="7286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bg1"/>
                </a:solidFill>
              </a:rPr>
              <a:t>Contribution: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65DF01-5E89-B127-9F1B-E41F644D76BA}"/>
              </a:ext>
            </a:extLst>
          </p:cNvPr>
          <p:cNvSpPr/>
          <p:nvPr/>
        </p:nvSpPr>
        <p:spPr>
          <a:xfrm>
            <a:off x="28566269" y="2875271"/>
            <a:ext cx="14358942" cy="7286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bg1"/>
                </a:solidFill>
              </a:rPr>
              <a:t>Method:</a:t>
            </a:r>
          </a:p>
        </p:txBody>
      </p:sp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0AF7545-0194-33AC-1554-ECA39BAAAD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398"/>
          <a:stretch/>
        </p:blipFill>
        <p:spPr>
          <a:xfrm>
            <a:off x="28790108" y="3780722"/>
            <a:ext cx="13865974" cy="3802411"/>
          </a:xfrm>
          <a:prstGeom prst="rect">
            <a:avLst/>
          </a:prstGeom>
        </p:spPr>
      </p:pic>
      <p:pic>
        <p:nvPicPr>
          <p:cNvPr id="13" name="Picture 1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0B9F654-BD2E-69BE-70BB-ED115197AB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744"/>
          <a:stretch/>
        </p:blipFill>
        <p:spPr>
          <a:xfrm>
            <a:off x="28598924" y="8298060"/>
            <a:ext cx="7937203" cy="7198403"/>
          </a:xfrm>
          <a:prstGeom prst="rect">
            <a:avLst/>
          </a:prstGeom>
        </p:spPr>
      </p:pic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0E648207-0DC8-B52B-C744-4CDA78B50E5E}"/>
              </a:ext>
            </a:extLst>
          </p:cNvPr>
          <p:cNvSpPr txBox="1">
            <a:spLocks/>
          </p:cNvSpPr>
          <p:nvPr/>
        </p:nvSpPr>
        <p:spPr bwMode="auto">
          <a:xfrm>
            <a:off x="694537" y="7071947"/>
            <a:ext cx="12919070" cy="885385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  <a:normAutofit/>
          </a:bodyPr>
          <a:lstStyle>
            <a:lvl1pPr marL="410256" indent="-410256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93247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3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29565" indent="-546573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202201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448875" indent="-1448875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236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462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84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0909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indent="-565150" defTabSz="2033588" eaLnBrk="1" hangingPunct="1"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Problem:</a:t>
            </a: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2033588" eaLnBrk="1" hangingPunct="1">
              <a:buNone/>
              <a:defRPr/>
            </a:pPr>
            <a:r>
              <a:rPr lang="en-US" altLang="ja-JP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Quantitative comparison</a:t>
            </a:r>
          </a:p>
          <a:p>
            <a:pPr marL="0" lvl="1" indent="0" defTabSz="2033588" eaLnBrk="1" hangingPunct="1">
              <a:buNone/>
              <a:defRPr/>
            </a:pPr>
            <a:endParaRPr lang="en-US" altLang="ja-JP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defTabSz="2033588" eaLnBrk="1" hangingPunct="1">
              <a:buFont typeface="Arial" panose="020B0604020202020204" pitchFamily="34" charset="0"/>
              <a:buChar char="•"/>
              <a:defRPr/>
            </a:pPr>
            <a:endParaRPr lang="en-US" altLang="ja-JP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defTabSz="2033588" eaLnBrk="1" hangingPunct="1">
              <a:buFont typeface="Arial" panose="020B0604020202020204" pitchFamily="34" charset="0"/>
              <a:buChar char="•"/>
              <a:defRPr/>
            </a:pPr>
            <a:endParaRPr lang="en-US" altLang="ja-JP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defTabSz="2033588" eaLnBrk="1" hangingPunct="1">
              <a:buFont typeface="Arial" panose="020B0604020202020204" pitchFamily="34" charset="0"/>
              <a:buChar char="•"/>
              <a:defRPr/>
            </a:pPr>
            <a:endParaRPr lang="en-US" altLang="ja-JP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2033588" eaLnBrk="1" hangingPunct="1">
              <a:buNone/>
              <a:defRPr/>
            </a:pPr>
            <a:endParaRPr lang="en-US" altLang="ja-JP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2033588" eaLnBrk="1" hangingPunct="1">
              <a:buNone/>
              <a:defRPr/>
            </a:pPr>
            <a:endParaRPr lang="en-US" altLang="ja-JP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2033588" eaLnBrk="1" hangingPunct="1">
              <a:buNone/>
              <a:defRPr/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2033588" eaLnBrk="1" hangingPunct="1">
              <a:buNone/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                                              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Reblurring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evaluation</a:t>
            </a: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83C216-1BC0-6EE9-BD8C-C85104FD6248}"/>
              </a:ext>
            </a:extLst>
          </p:cNvPr>
          <p:cNvSpPr/>
          <p:nvPr/>
        </p:nvSpPr>
        <p:spPr>
          <a:xfrm>
            <a:off x="694536" y="7071948"/>
            <a:ext cx="12919071" cy="7286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bg1"/>
                </a:solidFill>
              </a:rPr>
              <a:t>Results: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3172AE6-7910-34E2-2C8F-EE25A55666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93665" y="18315983"/>
            <a:ext cx="2622622" cy="262262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4F0CD57-8461-14DC-3CBF-FA37C70B8799}"/>
              </a:ext>
            </a:extLst>
          </p:cNvPr>
          <p:cNvSpPr/>
          <p:nvPr/>
        </p:nvSpPr>
        <p:spPr>
          <a:xfrm>
            <a:off x="28566268" y="16421267"/>
            <a:ext cx="7677418" cy="76334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bg1"/>
                </a:solidFill>
              </a:rPr>
              <a:t>Project Link:</a:t>
            </a:r>
          </a:p>
        </p:txBody>
      </p:sp>
      <p:pic>
        <p:nvPicPr>
          <p:cNvPr id="38" name="Picture 37" descr="Table&#10;&#10;Description automatically generated">
            <a:extLst>
              <a:ext uri="{FF2B5EF4-FFF2-40B4-BE49-F238E27FC236}">
                <a16:creationId xmlns:a16="http://schemas.microsoft.com/office/drawing/2014/main" id="{5ACD3341-1858-290E-62DD-CC1E1F8EDCC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2517"/>
          <a:stretch/>
        </p:blipFill>
        <p:spPr>
          <a:xfrm>
            <a:off x="735817" y="8578036"/>
            <a:ext cx="12695605" cy="2155536"/>
          </a:xfrm>
          <a:prstGeom prst="rect">
            <a:avLst/>
          </a:prstGeom>
        </p:spPr>
      </p:pic>
      <p:sp>
        <p:nvSpPr>
          <p:cNvPr id="50" name="Content Placeholder 14">
            <a:extLst>
              <a:ext uri="{FF2B5EF4-FFF2-40B4-BE49-F238E27FC236}">
                <a16:creationId xmlns:a16="http://schemas.microsoft.com/office/drawing/2014/main" id="{FD70957B-5833-C1F6-4AD7-700E8919122E}"/>
              </a:ext>
            </a:extLst>
          </p:cNvPr>
          <p:cNvSpPr txBox="1">
            <a:spLocks/>
          </p:cNvSpPr>
          <p:nvPr/>
        </p:nvSpPr>
        <p:spPr bwMode="auto">
          <a:xfrm>
            <a:off x="14630400" y="2867235"/>
            <a:ext cx="12919070" cy="1575166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  <a:normAutofit/>
          </a:bodyPr>
          <a:lstStyle>
            <a:lvl1pPr marL="410256" indent="-410256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93247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3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29565" indent="-546573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202201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448875" indent="-1448875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236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462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84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0909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indent="-565150" defTabSz="2033588" eaLnBrk="1" hangingPunct="1"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Problem:</a:t>
            </a: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2033588" eaLnBrk="1" hangingPunct="1">
              <a:buNone/>
              <a:defRPr/>
            </a:pPr>
            <a:r>
              <a:rPr lang="en-US" altLang="ja-JP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Qualitative comparison</a:t>
            </a:r>
          </a:p>
          <a:p>
            <a:pPr marL="0" lvl="1" indent="0" defTabSz="2033588" eaLnBrk="1" hangingPunct="1">
              <a:buNone/>
              <a:defRPr/>
            </a:pPr>
            <a:endParaRPr lang="en-US" altLang="ja-JP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2033588" eaLnBrk="1" hangingPunct="1">
              <a:buNone/>
              <a:defRPr/>
            </a:pPr>
            <a:endParaRPr lang="en-US" altLang="ja-JP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2033588" eaLnBrk="1" hangingPunct="1">
              <a:buNone/>
              <a:defRPr/>
            </a:pPr>
            <a:endParaRPr lang="en-US" altLang="ja-JP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2033588" eaLnBrk="1" hangingPunct="1">
              <a:buNone/>
              <a:defRPr/>
            </a:pPr>
            <a:endParaRPr lang="en-US" altLang="ja-JP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2033588" eaLnBrk="1" hangingPunct="1">
              <a:buNone/>
              <a:defRPr/>
            </a:pPr>
            <a:endParaRPr lang="en-US" altLang="ja-JP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2033588" eaLnBrk="1" hangingPunct="1">
              <a:buNone/>
              <a:defRPr/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defTabSz="2033588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defTabSz="2033588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defTabSz="2033588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defTabSz="2033588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2033588" eaLnBrk="1" hangingPunct="1">
              <a:buNone/>
              <a:defRPr/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2033588" eaLnBrk="1" hangingPunct="1">
              <a:buNone/>
              <a:defRPr/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2033588" eaLnBrk="1" hangingPunct="1">
              <a:buNone/>
              <a:defRPr/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2033588" eaLnBrk="1" hangingPunct="1">
              <a:buNone/>
              <a:defRPr/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2033588" eaLnBrk="1" hangingPunct="1">
              <a:buNone/>
              <a:defRPr/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2033588" eaLnBrk="1" hangingPunct="1">
              <a:buNone/>
              <a:defRPr/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2033588" eaLnBrk="1" hangingPunct="1">
              <a:buNone/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masks</a:t>
            </a: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F81DACE-B259-8DDE-E3C9-D8E4467A86C1}"/>
              </a:ext>
            </a:extLst>
          </p:cNvPr>
          <p:cNvSpPr/>
          <p:nvPr/>
        </p:nvSpPr>
        <p:spPr>
          <a:xfrm>
            <a:off x="14630399" y="2867236"/>
            <a:ext cx="12919071" cy="7286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bg1"/>
                </a:solidFill>
              </a:rPr>
              <a:t>Results:</a:t>
            </a:r>
          </a:p>
        </p:txBody>
      </p:sp>
      <p:pic>
        <p:nvPicPr>
          <p:cNvPr id="53" name="Picture 52" descr="A picture containing text&#10;&#10;Description automatically generated">
            <a:extLst>
              <a:ext uri="{FF2B5EF4-FFF2-40B4-BE49-F238E27FC236}">
                <a16:creationId xmlns:a16="http://schemas.microsoft.com/office/drawing/2014/main" id="{F71F7B27-E370-E5B4-F538-8CACFB9D645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1990"/>
          <a:stretch/>
        </p:blipFill>
        <p:spPr>
          <a:xfrm>
            <a:off x="14859000" y="4389237"/>
            <a:ext cx="12690470" cy="4406973"/>
          </a:xfrm>
          <a:prstGeom prst="rect">
            <a:avLst/>
          </a:prstGeom>
        </p:spPr>
      </p:pic>
      <p:pic>
        <p:nvPicPr>
          <p:cNvPr id="54" name="Picture 53" descr="A picture containing text&#10;&#10;Description automatically generated">
            <a:extLst>
              <a:ext uri="{FF2B5EF4-FFF2-40B4-BE49-F238E27FC236}">
                <a16:creationId xmlns:a16="http://schemas.microsoft.com/office/drawing/2014/main" id="{24B1144C-5E5A-3B40-CC04-924A16F3EB2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8196"/>
          <a:stretch/>
        </p:blipFill>
        <p:spPr>
          <a:xfrm>
            <a:off x="14859000" y="14553509"/>
            <a:ext cx="12461189" cy="3532131"/>
          </a:xfrm>
          <a:prstGeom prst="rect">
            <a:avLst/>
          </a:prstGeom>
        </p:spPr>
      </p:pic>
      <p:pic>
        <p:nvPicPr>
          <p:cNvPr id="48" name="Picture 47" descr="Table&#10;&#10;Description automatically generated">
            <a:extLst>
              <a:ext uri="{FF2B5EF4-FFF2-40B4-BE49-F238E27FC236}">
                <a16:creationId xmlns:a16="http://schemas.microsoft.com/office/drawing/2014/main" id="{F69EF9C8-C64E-30B0-0E25-68362FB817C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379" r="1119" b="39755"/>
          <a:stretch/>
        </p:blipFill>
        <p:spPr>
          <a:xfrm>
            <a:off x="735819" y="11067231"/>
            <a:ext cx="12695604" cy="1117273"/>
          </a:xfrm>
          <a:prstGeom prst="rect">
            <a:avLst/>
          </a:prstGeom>
        </p:spPr>
      </p:pic>
      <p:pic>
        <p:nvPicPr>
          <p:cNvPr id="55" name="Picture 54" descr="A picture containing text&#10;&#10;Description automatically generated">
            <a:extLst>
              <a:ext uri="{FF2B5EF4-FFF2-40B4-BE49-F238E27FC236}">
                <a16:creationId xmlns:a16="http://schemas.microsoft.com/office/drawing/2014/main" id="{CC7381F8-6774-4DDD-3AFB-45885FF2683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14070"/>
          <a:stretch/>
        </p:blipFill>
        <p:spPr>
          <a:xfrm>
            <a:off x="14859000" y="9408119"/>
            <a:ext cx="12461189" cy="4231681"/>
          </a:xfrm>
          <a:prstGeom prst="rect">
            <a:avLst/>
          </a:prstGeom>
        </p:spPr>
      </p:pic>
      <p:pic>
        <p:nvPicPr>
          <p:cNvPr id="57" name="Picture 56" descr="Table&#10;&#10;Description automatically generated">
            <a:extLst>
              <a:ext uri="{FF2B5EF4-FFF2-40B4-BE49-F238E27FC236}">
                <a16:creationId xmlns:a16="http://schemas.microsoft.com/office/drawing/2014/main" id="{874F5FC4-F294-06BA-82F1-36FB5E974AB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733" r="3034" b="25878"/>
          <a:stretch/>
        </p:blipFill>
        <p:spPr>
          <a:xfrm>
            <a:off x="757082" y="13473218"/>
            <a:ext cx="5748348" cy="2087137"/>
          </a:xfrm>
          <a:prstGeom prst="rect">
            <a:avLst/>
          </a:prstGeom>
        </p:spPr>
      </p:pic>
      <p:pic>
        <p:nvPicPr>
          <p:cNvPr id="59" name="Picture 58" descr="Table&#10;&#10;Description automatically generated">
            <a:extLst>
              <a:ext uri="{FF2B5EF4-FFF2-40B4-BE49-F238E27FC236}">
                <a16:creationId xmlns:a16="http://schemas.microsoft.com/office/drawing/2014/main" id="{29A348AD-EA0C-BC84-F342-90F84EFEF60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44696"/>
          <a:stretch/>
        </p:blipFill>
        <p:spPr>
          <a:xfrm>
            <a:off x="6598966" y="13898483"/>
            <a:ext cx="6832456" cy="918159"/>
          </a:xfrm>
          <a:prstGeom prst="rect">
            <a:avLst/>
          </a:prstGeom>
        </p:spPr>
      </p:pic>
      <p:sp>
        <p:nvSpPr>
          <p:cNvPr id="65" name="Content Placeholder 14">
            <a:extLst>
              <a:ext uri="{FF2B5EF4-FFF2-40B4-BE49-F238E27FC236}">
                <a16:creationId xmlns:a16="http://schemas.microsoft.com/office/drawing/2014/main" id="{44EBFA2D-A27C-BFF7-504B-53766E72D1C4}"/>
              </a:ext>
            </a:extLst>
          </p:cNvPr>
          <p:cNvSpPr txBox="1">
            <a:spLocks/>
          </p:cNvSpPr>
          <p:nvPr/>
        </p:nvSpPr>
        <p:spPr bwMode="auto">
          <a:xfrm>
            <a:off x="694537" y="16139859"/>
            <a:ext cx="12919060" cy="52661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  <a:normAutofit/>
          </a:bodyPr>
          <a:lstStyle>
            <a:lvl1pPr marL="410256" indent="-410256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93247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3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29565" indent="-546573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202201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448875" indent="-1448875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236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462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84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0909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indent="-565150" defTabSz="2033588" eaLnBrk="1" hangingPunct="1">
              <a:defRPr/>
            </a:pPr>
            <a:r>
              <a:rPr lang="en-US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Problem:</a:t>
            </a: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defTabSz="2033588" eaLnBrk="1" hangingPunct="1">
              <a:buFont typeface="Arial" panose="020B0604020202020204" pitchFamily="34" charset="0"/>
              <a:buChar char="•"/>
              <a:defRPr/>
            </a:pPr>
            <a:endParaRPr lang="en-US" altLang="ja-JP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 defTabSz="203358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ja-JP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propose a new single-stage network for deblurring with high efficiency and low computational cost</a:t>
            </a:r>
          </a:p>
          <a:p>
            <a:pPr marL="457200" lvl="1" indent="-457200" defTabSz="203358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magnitude of blur on the same image exploits different convolutional kernels within ASPDC module</a:t>
            </a:r>
          </a:p>
          <a:p>
            <a:pPr marL="457200" lvl="1" indent="-457200" defTabSz="2033588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Deblurring-</a:t>
            </a:r>
            <a:r>
              <a:rPr lang="en-US" alt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reblurring</a:t>
            </a:r>
            <a:r>
              <a:rPr lang="en-US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consistency achieves better performance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F55ADE2-EA78-0C38-6D27-75D77544A400}"/>
              </a:ext>
            </a:extLst>
          </p:cNvPr>
          <p:cNvSpPr/>
          <p:nvPr/>
        </p:nvSpPr>
        <p:spPr>
          <a:xfrm>
            <a:off x="694536" y="16139859"/>
            <a:ext cx="12919061" cy="9830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bg1"/>
                </a:solidFill>
              </a:rPr>
              <a:t>Conclusion:</a:t>
            </a:r>
          </a:p>
        </p:txBody>
      </p:sp>
      <p:sp>
        <p:nvSpPr>
          <p:cNvPr id="67" name="Content Placeholder 14">
            <a:extLst>
              <a:ext uri="{FF2B5EF4-FFF2-40B4-BE49-F238E27FC236}">
                <a16:creationId xmlns:a16="http://schemas.microsoft.com/office/drawing/2014/main" id="{03F861D6-7F20-60F8-8BF8-886B11C051AE}"/>
              </a:ext>
            </a:extLst>
          </p:cNvPr>
          <p:cNvSpPr txBox="1">
            <a:spLocks/>
          </p:cNvSpPr>
          <p:nvPr/>
        </p:nvSpPr>
        <p:spPr bwMode="auto">
          <a:xfrm>
            <a:off x="14630410" y="18784704"/>
            <a:ext cx="12919060" cy="26212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  <a:normAutofit/>
          </a:bodyPr>
          <a:lstStyle>
            <a:lvl1pPr marL="410256" indent="-410256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93247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 sz="23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29565" indent="-546573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202201" indent="-655629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1448875" indent="-1448875" algn="l" defTabSz="14716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8108236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82462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56684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30909" indent="-737112" algn="l" defTabSz="1474225" rtl="0" eaLnBrk="1" latinLnBrk="0" hangingPunct="1">
              <a:spcBef>
                <a:spcPct val="20000"/>
              </a:spcBef>
              <a:buFont typeface="Arial"/>
              <a:buChar char="•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5150" indent="-565150" defTabSz="2033588" eaLnBrk="1" hangingPunct="1">
              <a:defRPr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Problem:</a:t>
            </a:r>
          </a:p>
          <a:p>
            <a:pPr marL="565150" indent="-565150" defTabSz="2033588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Deep multi-scale convolutional neural network for dynamic scene deblurring.</a:t>
            </a:r>
          </a:p>
          <a:p>
            <a:pPr marL="565150" indent="-565150" defTabSz="2033588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Spatially-attentive patch-hierarchical network for adaptive motion deblurring</a:t>
            </a:r>
          </a:p>
          <a:p>
            <a:pPr marL="565150" indent="-565150" defTabSz="2033588" eaLnBrk="1" hangingPunct="1">
              <a:defRPr/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Multi-temporal recurrent neural networks for progressive non-uniform single image deblurring with incremental temporal training 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099425F-74C3-E2AD-BFF4-1730A7359068}"/>
              </a:ext>
            </a:extLst>
          </p:cNvPr>
          <p:cNvSpPr/>
          <p:nvPr/>
        </p:nvSpPr>
        <p:spPr>
          <a:xfrm>
            <a:off x="14630409" y="18784704"/>
            <a:ext cx="12919061" cy="7092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bg1"/>
                </a:solidFill>
              </a:rPr>
              <a:t>Reference:</a:t>
            </a:r>
          </a:p>
        </p:txBody>
      </p:sp>
    </p:spTree>
    <p:extLst>
      <p:ext uri="{BB962C8B-B14F-4D97-AF65-F5344CB8AC3E}">
        <p14:creationId xmlns:p14="http://schemas.microsoft.com/office/powerpoint/2010/main" val="3660688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184</Words>
  <Application>Microsoft Macintosh PowerPoint</Application>
  <PresentationFormat>Custom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Blind Non-Uniform Motion Deblurring using Atrous Spatial Pyramid  Deformable Convolution and Deblurring-Reblurring Consistency Dong Huo, Abbas Masoumzadeh, Yee-Hong Yang </vt:lpstr>
    </vt:vector>
  </TitlesOfParts>
  <Company>Univ. of Colorado at Colorado Springs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creator>Terry Boult</dc:creator>
  <cp:lastModifiedBy>Dong Huo</cp:lastModifiedBy>
  <cp:revision>73</cp:revision>
  <dcterms:created xsi:type="dcterms:W3CDTF">2014-05-29T01:41:03Z</dcterms:created>
  <dcterms:modified xsi:type="dcterms:W3CDTF">2022-06-07T01:50:16Z</dcterms:modified>
</cp:coreProperties>
</file>