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43891200" cy="21945600"/>
  <p:notesSz cx="6858000" cy="9144000"/>
  <p:defaultTextStyle>
    <a:defPPr>
      <a:defRPr lang="en-US"/>
    </a:defPPr>
    <a:lvl1pPr algn="l" defTabSz="1513554" rtl="0" eaLnBrk="0" fontAlgn="base" hangingPunct="0">
      <a:spcBef>
        <a:spcPct val="0"/>
      </a:spcBef>
      <a:spcAft>
        <a:spcPct val="0"/>
      </a:spcAft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1513554" indent="-1128226" algn="l" defTabSz="1513554" rtl="0" eaLnBrk="0" fontAlgn="base" hangingPunct="0">
      <a:spcBef>
        <a:spcPct val="0"/>
      </a:spcBef>
      <a:spcAft>
        <a:spcPct val="0"/>
      </a:spcAft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3028740" indent="-2259717" algn="l" defTabSz="1513554" rtl="0" eaLnBrk="0" fontAlgn="base" hangingPunct="0">
      <a:spcBef>
        <a:spcPct val="0"/>
      </a:spcBef>
      <a:spcAft>
        <a:spcPct val="0"/>
      </a:spcAft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4543926" indent="-3391209" algn="l" defTabSz="1513554" rtl="0" eaLnBrk="0" fontAlgn="base" hangingPunct="0">
      <a:spcBef>
        <a:spcPct val="0"/>
      </a:spcBef>
      <a:spcAft>
        <a:spcPct val="0"/>
      </a:spcAft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6064010" indent="-4522700" algn="l" defTabSz="1513554" rtl="0" eaLnBrk="0" fontAlgn="base" hangingPunct="0">
      <a:spcBef>
        <a:spcPct val="0"/>
      </a:spcBef>
      <a:spcAft>
        <a:spcPct val="0"/>
      </a:spcAft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351151" algn="l" defTabSz="940460" rtl="0" eaLnBrk="1" latinLnBrk="0" hangingPunct="1"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821381" algn="l" defTabSz="940460" rtl="0" eaLnBrk="1" latinLnBrk="0" hangingPunct="1"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91611" algn="l" defTabSz="940460" rtl="0" eaLnBrk="1" latinLnBrk="0" hangingPunct="1"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761842" algn="l" defTabSz="940460" rtl="0" eaLnBrk="1" latinLnBrk="0" hangingPunct="1">
      <a:defRPr sz="586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CFFF"/>
    <a:srgbClr val="D9F5FF"/>
    <a:srgbClr val="C9F1FF"/>
    <a:srgbClr val="D1F3FF"/>
    <a:srgbClr val="F6F9FC"/>
    <a:srgbClr val="E6EDF6"/>
    <a:srgbClr val="69D8FF"/>
    <a:srgbClr val="9B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13" autoAdjust="0"/>
    <p:restoredTop sz="94635"/>
  </p:normalViewPr>
  <p:slideViewPr>
    <p:cSldViewPr snapToObjects="1">
      <p:cViewPr varScale="1">
        <p:scale>
          <a:sx n="33" d="100"/>
          <a:sy n="33" d="100"/>
        </p:scale>
        <p:origin x="798" y="132"/>
      </p:cViewPr>
      <p:guideLst>
        <p:guide orient="horz" pos="6912"/>
        <p:guide pos="13824"/>
      </p:guideLst>
    </p:cSldViewPr>
  </p:slideViewPr>
  <p:outlineViewPr>
    <p:cViewPr>
      <p:scale>
        <a:sx n="33" d="100"/>
        <a:sy n="33" d="100"/>
      </p:scale>
      <p:origin x="0" y="32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1314EA9-C8CF-4E55-8DBF-5486340E747F}" type="datetime1">
              <a:rPr lang="en-US" altLang="en-US"/>
              <a:pPr>
                <a:defRPr/>
              </a:pPr>
              <a:t>6/13/2022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BD065AA-F636-430C-85BD-240106ED4B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8974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70230" rtl="0" eaLnBrk="0" fontAlgn="base" hangingPunct="0">
      <a:spcBef>
        <a:spcPct val="30000"/>
      </a:spcBef>
      <a:spcAft>
        <a:spcPct val="0"/>
      </a:spcAft>
      <a:defRPr sz="1234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70230" algn="l" defTabSz="470230" rtl="0" eaLnBrk="0" fontAlgn="base" hangingPunct="0">
      <a:spcBef>
        <a:spcPct val="30000"/>
      </a:spcBef>
      <a:spcAft>
        <a:spcPct val="0"/>
      </a:spcAft>
      <a:defRPr sz="1234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40460" algn="l" defTabSz="470230" rtl="0" eaLnBrk="0" fontAlgn="base" hangingPunct="0">
      <a:spcBef>
        <a:spcPct val="30000"/>
      </a:spcBef>
      <a:spcAft>
        <a:spcPct val="0"/>
      </a:spcAft>
      <a:defRPr sz="1234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410691" algn="l" defTabSz="470230" rtl="0" eaLnBrk="0" fontAlgn="base" hangingPunct="0">
      <a:spcBef>
        <a:spcPct val="30000"/>
      </a:spcBef>
      <a:spcAft>
        <a:spcPct val="0"/>
      </a:spcAft>
      <a:defRPr sz="1234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80921" algn="l" defTabSz="470230" rtl="0" eaLnBrk="0" fontAlgn="base" hangingPunct="0">
      <a:spcBef>
        <a:spcPct val="30000"/>
      </a:spcBef>
      <a:spcAft>
        <a:spcPct val="0"/>
      </a:spcAft>
      <a:defRPr sz="1234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351151" algn="l" defTabSz="470230" rtl="0" eaLnBrk="1" latinLnBrk="0" hangingPunct="1">
      <a:defRPr sz="1234" kern="1200">
        <a:solidFill>
          <a:schemeClr val="tx1"/>
        </a:solidFill>
        <a:latin typeface="+mn-lt"/>
        <a:ea typeface="+mn-ea"/>
        <a:cs typeface="+mn-cs"/>
      </a:defRPr>
    </a:lvl6pPr>
    <a:lvl7pPr marL="2821381" algn="l" defTabSz="470230" rtl="0" eaLnBrk="1" latinLnBrk="0" hangingPunct="1">
      <a:defRPr sz="1234" kern="1200">
        <a:solidFill>
          <a:schemeClr val="tx1"/>
        </a:solidFill>
        <a:latin typeface="+mn-lt"/>
        <a:ea typeface="+mn-ea"/>
        <a:cs typeface="+mn-cs"/>
      </a:defRPr>
    </a:lvl7pPr>
    <a:lvl8pPr marL="3291611" algn="l" defTabSz="470230" rtl="0" eaLnBrk="1" latinLnBrk="0" hangingPunct="1">
      <a:defRPr sz="1234" kern="1200">
        <a:solidFill>
          <a:schemeClr val="tx1"/>
        </a:solidFill>
        <a:latin typeface="+mn-lt"/>
        <a:ea typeface="+mn-ea"/>
        <a:cs typeface="+mn-cs"/>
      </a:defRPr>
    </a:lvl8pPr>
    <a:lvl9pPr marL="3761842" algn="l" defTabSz="470230" rtl="0" eaLnBrk="1" latinLnBrk="0" hangingPunct="1">
      <a:defRPr sz="123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D065AA-F636-430C-85BD-240106ED4BF1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3359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6817366"/>
            <a:ext cx="37307520" cy="4704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2435840"/>
            <a:ext cx="30723840" cy="56083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48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2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896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71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45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19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793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9CBAE-FC64-4EFF-90FD-B69259063D9D}" type="datetime1">
              <a:rPr lang="en-US" altLang="en-US"/>
              <a:pPr>
                <a:defRPr/>
              </a:pPr>
              <a:t>6/13/2022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13014-1A90-49E7-9F03-915C9CD694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525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D4376-459D-4065-BB54-43EB2670C21A}" type="datetime1">
              <a:rPr lang="en-US" altLang="en-US"/>
              <a:pPr>
                <a:defRPr/>
              </a:pPr>
              <a:t>6/13/2022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FE35A-8664-44CF-BF98-4F881DFED2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5787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9" y="2458723"/>
            <a:ext cx="47404017" cy="524306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9" y="2458723"/>
            <a:ext cx="141480543" cy="5243068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88BFE-BA3B-459A-A661-1CC3BB576C44}" type="datetime1">
              <a:rPr lang="en-US" altLang="en-US"/>
              <a:pPr>
                <a:defRPr/>
              </a:pPr>
              <a:t>6/13/2022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74B7F-27B8-44B1-B4DE-A5FC44B1AC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318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B9CF8-EF69-41CE-963A-BA5C25FDC63C}" type="datetime1">
              <a:rPr lang="en-US" altLang="en-US"/>
              <a:pPr>
                <a:defRPr/>
              </a:pPr>
              <a:t>6/13/2022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6BB2C-C2F2-475E-9236-C4C5C8771A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868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3" y="14102081"/>
            <a:ext cx="37307520" cy="4358640"/>
          </a:xfrm>
        </p:spPr>
        <p:txBody>
          <a:bodyPr anchor="t"/>
          <a:lstStyle>
            <a:lvl1pPr algn="l">
              <a:defRPr sz="1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3" y="9301487"/>
            <a:ext cx="37307520" cy="4800599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4225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2pPr>
            <a:lvl3pPr marL="2948448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2674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896899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71122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4534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19573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79379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AE8B6-BB81-4DAD-974E-73E05E9DE8F3}" type="datetime1">
              <a:rPr lang="en-US" altLang="en-US"/>
              <a:pPr>
                <a:defRPr/>
              </a:pPr>
              <a:t>6/13/2022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E1E93-EA9B-40DB-9678-E6AFF779B7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0599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5" y="14335768"/>
            <a:ext cx="94442281" cy="40553641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5" y="14335768"/>
            <a:ext cx="94442281" cy="40553641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2DE39-29E4-48D8-AE28-A867120F4696}" type="datetime1">
              <a:rPr lang="en-US" altLang="en-US"/>
              <a:pPr>
                <a:defRPr/>
              </a:pPr>
              <a:t>6/13/2022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414B5-7DC3-4C99-BD9B-BA526C2FEE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0101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0320" y="409896"/>
            <a:ext cx="28128685" cy="2169159"/>
          </a:xfrm>
        </p:spPr>
        <p:txBody>
          <a:bodyPr>
            <a:noAutofit/>
          </a:bodyPr>
          <a:lstStyle>
            <a:lvl1pPr>
              <a:defRPr sz="440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5" y="3135090"/>
            <a:ext cx="13700761" cy="18200914"/>
          </a:xfrm>
        </p:spPr>
        <p:txBody>
          <a:bodyPr>
            <a:normAutofit/>
          </a:bodyPr>
          <a:lstStyle>
            <a:lvl1pPr marL="410256" indent="-410256">
              <a:buNone/>
              <a:defRPr sz="2900">
                <a:latin typeface="Arial"/>
                <a:cs typeface="Arial"/>
              </a:defRPr>
            </a:lvl1pPr>
            <a:lvl2pPr marL="793247" indent="-655629">
              <a:buFont typeface="Wingdings" charset="2"/>
              <a:buChar char="Ø"/>
              <a:defRPr sz="2300">
                <a:latin typeface="Arial"/>
                <a:cs typeface="Arial"/>
              </a:defRPr>
            </a:lvl2pPr>
            <a:lvl3pPr marL="929565" indent="-546573">
              <a:defRPr sz="1900">
                <a:latin typeface="Arial"/>
                <a:cs typeface="Arial"/>
              </a:defRPr>
            </a:lvl3pPr>
            <a:lvl4pPr marL="1202201" indent="-655629">
              <a:defRPr sz="1600">
                <a:latin typeface="Arial"/>
                <a:cs typeface="Arial"/>
              </a:defRPr>
            </a:lvl4pPr>
            <a:lvl5pPr marL="1448875" indent="-1448875">
              <a:defRPr sz="23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0"/>
          </p:nvPr>
        </p:nvSpPr>
        <p:spPr>
          <a:xfrm>
            <a:off x="14980925" y="3135090"/>
            <a:ext cx="13700761" cy="18200914"/>
          </a:xfrm>
        </p:spPr>
        <p:txBody>
          <a:bodyPr>
            <a:normAutofit/>
          </a:bodyPr>
          <a:lstStyle>
            <a:lvl1pPr marL="410256" indent="-410256">
              <a:buNone/>
              <a:defRPr sz="2900">
                <a:latin typeface="Arial"/>
                <a:cs typeface="Arial"/>
              </a:defRPr>
            </a:lvl1pPr>
            <a:lvl2pPr marL="793247" indent="-655629">
              <a:buFont typeface="Wingdings" charset="2"/>
              <a:buChar char="Ø"/>
              <a:defRPr sz="2300">
                <a:latin typeface="Arial"/>
                <a:cs typeface="Arial"/>
              </a:defRPr>
            </a:lvl2pPr>
            <a:lvl3pPr marL="929565" indent="-546573">
              <a:defRPr sz="1900">
                <a:latin typeface="Arial"/>
                <a:cs typeface="Arial"/>
              </a:defRPr>
            </a:lvl3pPr>
            <a:lvl4pPr marL="1202201" indent="-655629">
              <a:defRPr sz="1600">
                <a:latin typeface="Arial"/>
                <a:cs typeface="Arial"/>
              </a:defRPr>
            </a:lvl4pPr>
            <a:lvl5pPr marL="1448875" indent="-1448875">
              <a:defRPr sz="23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1"/>
          </p:nvPr>
        </p:nvSpPr>
        <p:spPr>
          <a:xfrm>
            <a:off x="29580845" y="3135090"/>
            <a:ext cx="13700761" cy="18200914"/>
          </a:xfrm>
        </p:spPr>
        <p:txBody>
          <a:bodyPr>
            <a:normAutofit/>
          </a:bodyPr>
          <a:lstStyle>
            <a:lvl1pPr marL="410256" indent="-410256">
              <a:buNone/>
              <a:defRPr sz="2900">
                <a:latin typeface="Arial"/>
                <a:cs typeface="Arial"/>
              </a:defRPr>
            </a:lvl1pPr>
            <a:lvl2pPr marL="793247" indent="-655629">
              <a:buFont typeface="Wingdings" charset="2"/>
              <a:buChar char="Ø"/>
              <a:defRPr sz="2300">
                <a:latin typeface="Arial"/>
                <a:cs typeface="Arial"/>
              </a:defRPr>
            </a:lvl2pPr>
            <a:lvl3pPr marL="929565" indent="-546573">
              <a:defRPr sz="1900">
                <a:latin typeface="Arial"/>
                <a:cs typeface="Arial"/>
              </a:defRPr>
            </a:lvl3pPr>
            <a:lvl4pPr marL="1202201" indent="-655629">
              <a:defRPr sz="1600">
                <a:latin typeface="Arial"/>
                <a:cs typeface="Arial"/>
              </a:defRPr>
            </a:lvl4pPr>
            <a:lvl5pPr marL="1448875" indent="-1448875">
              <a:defRPr sz="23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7600" y="351475"/>
            <a:ext cx="4064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959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B3A07-A7CE-40D3-A410-EDF9A4B1C01F}" type="datetime1">
              <a:rPr lang="en-US" altLang="en-US"/>
              <a:pPr>
                <a:defRPr/>
              </a:pPr>
              <a:t>6/13/2022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FC319-7D79-44E8-8922-263723B620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4199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03833-CE8C-4F8B-95CB-3A9B6255852C}" type="datetime1">
              <a:rPr lang="en-US" altLang="en-US"/>
              <a:pPr>
                <a:defRPr/>
              </a:pPr>
              <a:t>6/13/2022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319E6-A96F-404B-A526-EF4A8ECEB6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7521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9" y="873760"/>
            <a:ext cx="14439903" cy="3718560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4" y="873766"/>
            <a:ext cx="24536400" cy="18729961"/>
          </a:xfrm>
        </p:spPr>
        <p:txBody>
          <a:bodyPr/>
          <a:lstStyle>
            <a:lvl1pPr>
              <a:defRPr sz="10200"/>
            </a:lvl1pPr>
            <a:lvl2pPr>
              <a:defRPr sz="9000"/>
            </a:lvl2pPr>
            <a:lvl3pPr>
              <a:defRPr sz="78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9" y="4592326"/>
            <a:ext cx="14439903" cy="15011401"/>
          </a:xfrm>
        </p:spPr>
        <p:txBody>
          <a:bodyPr/>
          <a:lstStyle>
            <a:lvl1pPr marL="0" indent="0">
              <a:buNone/>
              <a:defRPr sz="4500"/>
            </a:lvl1pPr>
            <a:lvl2pPr marL="1474225" indent="0">
              <a:buNone/>
              <a:defRPr sz="3900"/>
            </a:lvl2pPr>
            <a:lvl3pPr marL="2948448" indent="0">
              <a:buNone/>
              <a:defRPr sz="3100"/>
            </a:lvl3pPr>
            <a:lvl4pPr marL="4422674" indent="0">
              <a:buNone/>
              <a:defRPr sz="2800"/>
            </a:lvl4pPr>
            <a:lvl5pPr marL="5896899" indent="0">
              <a:buNone/>
              <a:defRPr sz="2800"/>
            </a:lvl5pPr>
            <a:lvl6pPr marL="7371122" indent="0">
              <a:buNone/>
              <a:defRPr sz="2800"/>
            </a:lvl6pPr>
            <a:lvl7pPr marL="8845348" indent="0">
              <a:buNone/>
              <a:defRPr sz="2800"/>
            </a:lvl7pPr>
            <a:lvl8pPr marL="10319573" indent="0">
              <a:buNone/>
              <a:defRPr sz="2800"/>
            </a:lvl8pPr>
            <a:lvl9pPr marL="11793798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521F4-F525-4A00-B403-8BBE24F546DB}" type="datetime1">
              <a:rPr lang="en-US" altLang="en-US"/>
              <a:pPr>
                <a:defRPr/>
              </a:pPr>
              <a:t>6/13/2022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0ABBB-E03B-4760-8313-C632A5074D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998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3" y="15361927"/>
            <a:ext cx="26334720" cy="1813561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3" y="1960880"/>
            <a:ext cx="26334720" cy="13167360"/>
          </a:xfrm>
        </p:spPr>
        <p:txBody>
          <a:bodyPr rtlCol="0">
            <a:normAutofit/>
          </a:bodyPr>
          <a:lstStyle>
            <a:lvl1pPr marL="0" indent="0">
              <a:buNone/>
              <a:defRPr sz="10200"/>
            </a:lvl1pPr>
            <a:lvl2pPr marL="1474225" indent="0">
              <a:buNone/>
              <a:defRPr sz="9000"/>
            </a:lvl2pPr>
            <a:lvl3pPr marL="2948448" indent="0">
              <a:buNone/>
              <a:defRPr sz="7800"/>
            </a:lvl3pPr>
            <a:lvl4pPr marL="4422674" indent="0">
              <a:buNone/>
              <a:defRPr sz="6500"/>
            </a:lvl4pPr>
            <a:lvl5pPr marL="5896899" indent="0">
              <a:buNone/>
              <a:defRPr sz="6500"/>
            </a:lvl5pPr>
            <a:lvl6pPr marL="7371122" indent="0">
              <a:buNone/>
              <a:defRPr sz="6500"/>
            </a:lvl6pPr>
            <a:lvl7pPr marL="8845348" indent="0">
              <a:buNone/>
              <a:defRPr sz="6500"/>
            </a:lvl7pPr>
            <a:lvl8pPr marL="10319573" indent="0">
              <a:buNone/>
              <a:defRPr sz="6500"/>
            </a:lvl8pPr>
            <a:lvl9pPr marL="11793798" indent="0">
              <a:buNone/>
              <a:defRPr sz="6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3" y="17175488"/>
            <a:ext cx="26334720" cy="2575559"/>
          </a:xfrm>
        </p:spPr>
        <p:txBody>
          <a:bodyPr/>
          <a:lstStyle>
            <a:lvl1pPr marL="0" indent="0">
              <a:buNone/>
              <a:defRPr sz="4500"/>
            </a:lvl1pPr>
            <a:lvl2pPr marL="1474225" indent="0">
              <a:buNone/>
              <a:defRPr sz="3900"/>
            </a:lvl2pPr>
            <a:lvl3pPr marL="2948448" indent="0">
              <a:buNone/>
              <a:defRPr sz="3100"/>
            </a:lvl3pPr>
            <a:lvl4pPr marL="4422674" indent="0">
              <a:buNone/>
              <a:defRPr sz="2800"/>
            </a:lvl4pPr>
            <a:lvl5pPr marL="5896899" indent="0">
              <a:buNone/>
              <a:defRPr sz="2800"/>
            </a:lvl5pPr>
            <a:lvl6pPr marL="7371122" indent="0">
              <a:buNone/>
              <a:defRPr sz="2800"/>
            </a:lvl6pPr>
            <a:lvl7pPr marL="8845348" indent="0">
              <a:buNone/>
              <a:defRPr sz="2800"/>
            </a:lvl7pPr>
            <a:lvl8pPr marL="10319573" indent="0">
              <a:buNone/>
              <a:defRPr sz="2800"/>
            </a:lvl8pPr>
            <a:lvl9pPr marL="11793798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C5E88-DBB1-4C27-97E1-27BF91625C96}" type="datetime1">
              <a:rPr lang="en-US" altLang="en-US"/>
              <a:pPr>
                <a:defRPr/>
              </a:pPr>
              <a:t>6/13/2022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4C0B4-399A-4C53-B10F-4E796F2262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43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195209" y="877957"/>
            <a:ext cx="3950078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4846" tIns="147423" rIns="294846" bIns="1474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95209" y="5120309"/>
            <a:ext cx="39500783" cy="1448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4846" tIns="147423" rIns="294846" bIns="147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5209" y="20340432"/>
            <a:ext cx="10239983" cy="1167847"/>
          </a:xfrm>
          <a:prstGeom prst="rect">
            <a:avLst/>
          </a:prstGeom>
        </p:spPr>
        <p:txBody>
          <a:bodyPr vert="horz" wrap="square" lIns="294846" tIns="147423" rIns="294846" bIns="147423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39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F4DFF81-4150-4EF7-986D-DD3916DBAD54}" type="datetime1">
              <a:rPr lang="en-US" altLang="en-US"/>
              <a:pPr>
                <a:defRPr/>
              </a:pPr>
              <a:t>6/13/2022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809" y="20340432"/>
            <a:ext cx="13897583" cy="1167847"/>
          </a:xfrm>
          <a:prstGeom prst="rect">
            <a:avLst/>
          </a:prstGeom>
        </p:spPr>
        <p:txBody>
          <a:bodyPr vert="horz" wrap="square" lIns="294846" tIns="147423" rIns="294846" bIns="147423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3900">
                <a:solidFill>
                  <a:srgbClr val="898989"/>
                </a:solidFill>
                <a:latin typeface="Calibri" pitchFamily="-108" charset="0"/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6009" y="20340432"/>
            <a:ext cx="10239983" cy="1167847"/>
          </a:xfrm>
          <a:prstGeom prst="rect">
            <a:avLst/>
          </a:prstGeom>
        </p:spPr>
        <p:txBody>
          <a:bodyPr vert="horz" wrap="square" lIns="294846" tIns="147423" rIns="294846" bIns="14742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39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15B8E12-0DAA-404C-B30F-EC94537DB4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15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ctr" defTabSz="1471613" rtl="0" eaLnBrk="0" fontAlgn="base" hangingPunct="0">
        <a:spcBef>
          <a:spcPct val="0"/>
        </a:spcBef>
        <a:spcAft>
          <a:spcPct val="0"/>
        </a:spcAft>
        <a:defRPr sz="141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defTabSz="1471613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2pPr>
      <a:lvl3pPr algn="ctr" defTabSz="1471613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3pPr>
      <a:lvl4pPr algn="ctr" defTabSz="1471613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4pPr>
      <a:lvl5pPr algn="ctr" defTabSz="1471613" rtl="0" eaLnBrk="0" fontAlgn="base" hangingPunct="0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5pPr>
      <a:lvl6pPr marL="373903" algn="ctr" defTabSz="1473542" rtl="0" fontAlgn="base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747805" algn="ctr" defTabSz="1473542" rtl="0" fontAlgn="base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121708" algn="ctr" defTabSz="1473542" rtl="0" fontAlgn="base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495611" algn="ctr" defTabSz="1473542" rtl="0" fontAlgn="base">
        <a:spcBef>
          <a:spcPct val="0"/>
        </a:spcBef>
        <a:spcAft>
          <a:spcPct val="0"/>
        </a:spcAft>
        <a:defRPr sz="14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1101725" indent="-1101725" algn="l" defTabSz="1471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2392363" indent="-917575" algn="l" defTabSz="1471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3681413" indent="-733425" algn="l" defTabSz="1471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5157788" indent="-733425" algn="l" defTabSz="1471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6629400" indent="-733425" algn="l" defTabSz="1471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6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8108236" indent="-737112" algn="l" defTabSz="1474225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82462" indent="-737112" algn="l" defTabSz="1474225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56684" indent="-737112" algn="l" defTabSz="1474225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30909" indent="-737112" algn="l" defTabSz="1474225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474225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2pPr>
      <a:lvl3pPr marL="2948448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4422674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4pPr>
      <a:lvl5pPr marL="5896899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5pPr>
      <a:lvl6pPr marL="7371122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6pPr>
      <a:lvl7pPr marL="8845348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7pPr>
      <a:lvl8pPr marL="10319573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8pPr>
      <a:lvl9pPr marL="11793798" algn="l" defTabSz="1474225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D901AB3-3B2B-4DAF-8668-A116C9765691}"/>
              </a:ext>
            </a:extLst>
          </p:cNvPr>
          <p:cNvSpPr/>
          <p:nvPr/>
        </p:nvSpPr>
        <p:spPr>
          <a:xfrm>
            <a:off x="37719000" y="228600"/>
            <a:ext cx="4419600" cy="24542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itle 13">
            <a:extLst>
              <a:ext uri="{FF2B5EF4-FFF2-40B4-BE49-F238E27FC236}">
                <a16:creationId xmlns:a16="http://schemas.microsoft.com/office/drawing/2014/main" id="{AB577B96-4417-42FA-90BA-FA11CFC1C64D}"/>
              </a:ext>
            </a:extLst>
          </p:cNvPr>
          <p:cNvSpPr txBox="1">
            <a:spLocks/>
          </p:cNvSpPr>
          <p:nvPr/>
        </p:nvSpPr>
        <p:spPr bwMode="auto">
          <a:xfrm>
            <a:off x="6152481" y="1181433"/>
            <a:ext cx="34470975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4846" tIns="147423" rIns="294846" bIns="147423" numCol="1" anchor="ctr" anchorCtr="0" compatLnSpc="1">
            <a:prstTxWarp prst="textNoShape">
              <a:avLst/>
            </a:prstTxWarp>
            <a:noAutofit/>
          </a:bodyPr>
          <a:lstStyle>
            <a:lvl1pPr algn="ctr" defTabSz="147161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algn="ctr" defTabSz="1471613" rtl="0" eaLnBrk="0" fontAlgn="base" hangingPunct="0">
              <a:spcBef>
                <a:spcPct val="0"/>
              </a:spcBef>
              <a:spcAft>
                <a:spcPct val="0"/>
              </a:spcAft>
              <a:defRPr sz="141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-128"/>
              </a:defRPr>
            </a:lvl2pPr>
            <a:lvl3pPr algn="ctr" defTabSz="1471613" rtl="0" eaLnBrk="0" fontAlgn="base" hangingPunct="0">
              <a:spcBef>
                <a:spcPct val="0"/>
              </a:spcBef>
              <a:spcAft>
                <a:spcPct val="0"/>
              </a:spcAft>
              <a:defRPr sz="141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-128"/>
              </a:defRPr>
            </a:lvl3pPr>
            <a:lvl4pPr algn="ctr" defTabSz="1471613" rtl="0" eaLnBrk="0" fontAlgn="base" hangingPunct="0">
              <a:spcBef>
                <a:spcPct val="0"/>
              </a:spcBef>
              <a:spcAft>
                <a:spcPct val="0"/>
              </a:spcAft>
              <a:defRPr sz="141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-128"/>
              </a:defRPr>
            </a:lvl4pPr>
            <a:lvl5pPr algn="ctr" defTabSz="1471613" rtl="0" eaLnBrk="0" fontAlgn="base" hangingPunct="0">
              <a:spcBef>
                <a:spcPct val="0"/>
              </a:spcBef>
              <a:spcAft>
                <a:spcPct val="0"/>
              </a:spcAft>
              <a:defRPr sz="141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-128"/>
              </a:defRPr>
            </a:lvl5pPr>
            <a:lvl6pPr marL="373903" algn="ctr" defTabSz="1473542" rtl="0" fontAlgn="base">
              <a:spcBef>
                <a:spcPct val="0"/>
              </a:spcBef>
              <a:spcAft>
                <a:spcPct val="0"/>
              </a:spcAft>
              <a:defRPr sz="141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747805" algn="ctr" defTabSz="1473542" rtl="0" fontAlgn="base">
              <a:spcBef>
                <a:spcPct val="0"/>
              </a:spcBef>
              <a:spcAft>
                <a:spcPct val="0"/>
              </a:spcAft>
              <a:defRPr sz="141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121708" algn="ctr" defTabSz="1473542" rtl="0" fontAlgn="base">
              <a:spcBef>
                <a:spcPct val="0"/>
              </a:spcBef>
              <a:spcAft>
                <a:spcPct val="0"/>
              </a:spcAft>
              <a:defRPr sz="141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495611" algn="ctr" defTabSz="1473542" rtl="0" fontAlgn="base">
              <a:spcBef>
                <a:spcPct val="0"/>
              </a:spcBef>
              <a:spcAft>
                <a:spcPct val="0"/>
              </a:spcAft>
              <a:defRPr sz="141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altLang="zh-CN" sz="6600">
                <a:latin typeface="Arial" panose="020B0604020202020204" pitchFamily="34" charset="0"/>
                <a:cs typeface="Arial" panose="020B0604020202020204" pitchFamily="34" charset="0"/>
              </a:rPr>
              <a:t>Fast and Memory-Efficient Network Towards Efficient Image Super-Resolution</a:t>
            </a:r>
            <a:br>
              <a:rPr lang="en-US" altLang="en-US" sz="6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5400">
                <a:latin typeface="Arial" panose="020B0604020202020204" pitchFamily="34" charset="0"/>
                <a:cs typeface="Arial" panose="020B0604020202020204" pitchFamily="34" charset="0"/>
              </a:rPr>
              <a:t>Zongcai Du</a:t>
            </a:r>
            <a:r>
              <a:rPr lang="en-US" altLang="en-US" sz="5400" baseline="30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5400">
                <a:latin typeface="Arial" panose="020B0604020202020204" pitchFamily="34" charset="0"/>
                <a:cs typeface="Arial" panose="020B0604020202020204" pitchFamily="34" charset="0"/>
              </a:rPr>
              <a:t>, Ding Liu</a:t>
            </a:r>
            <a:r>
              <a:rPr lang="en-US" altLang="en-US" sz="540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5400">
                <a:latin typeface="Arial" panose="020B0604020202020204" pitchFamily="34" charset="0"/>
                <a:cs typeface="Arial" panose="020B0604020202020204" pitchFamily="34" charset="0"/>
              </a:rPr>
              <a:t>, Jie Liu</a:t>
            </a:r>
            <a:r>
              <a:rPr lang="en-US" altLang="en-US" sz="5400" baseline="30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5400">
                <a:latin typeface="Arial" panose="020B0604020202020204" pitchFamily="34" charset="0"/>
                <a:cs typeface="Arial" panose="020B0604020202020204" pitchFamily="34" charset="0"/>
              </a:rPr>
              <a:t>, Jie Tang</a:t>
            </a:r>
            <a:r>
              <a:rPr lang="en-US" altLang="en-US" sz="5400" baseline="30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5400">
                <a:latin typeface="Arial" panose="020B0604020202020204" pitchFamily="34" charset="0"/>
                <a:cs typeface="Arial" panose="020B0604020202020204" pitchFamily="34" charset="0"/>
              </a:rPr>
              <a:t>, Gangshan Wu</a:t>
            </a:r>
            <a:r>
              <a:rPr lang="en-US" altLang="en-US" sz="5400" baseline="30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5400">
                <a:latin typeface="Arial" panose="020B0604020202020204" pitchFamily="34" charset="0"/>
                <a:cs typeface="Arial" panose="020B0604020202020204" pitchFamily="34" charset="0"/>
              </a:rPr>
              <a:t>, Lean Fu</a:t>
            </a:r>
            <a:r>
              <a:rPr lang="en-US" altLang="en-US" sz="540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US" altLang="en-US" sz="5400" baseline="30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5400">
                <a:latin typeface="Arial" panose="020B0604020202020204" pitchFamily="34" charset="0"/>
                <a:cs typeface="Arial" panose="020B0604020202020204" pitchFamily="34" charset="0"/>
              </a:rPr>
              <a:t>Nanjing University, </a:t>
            </a:r>
            <a:r>
              <a:rPr lang="en-US" altLang="en-US" sz="540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5400">
                <a:latin typeface="Arial" panose="020B0604020202020204" pitchFamily="34" charset="0"/>
                <a:cs typeface="Arial" panose="020B0604020202020204" pitchFamily="34" charset="0"/>
              </a:rPr>
              <a:t>Bytedance Inc.</a:t>
            </a:r>
            <a:br>
              <a:rPr lang="en-US" altLang="en-US" sz="54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内容占位符 2">
            <a:extLst>
              <a:ext uri="{FF2B5EF4-FFF2-40B4-BE49-F238E27FC236}">
                <a16:creationId xmlns:a16="http://schemas.microsoft.com/office/drawing/2014/main" id="{E03FA4A3-4903-4A4D-84DE-C58EC56A4A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9254650" y="431468"/>
            <a:ext cx="3819156" cy="2828002"/>
          </a:xfr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E859046-5E70-484A-8AF8-733072B1D8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936" y="645157"/>
            <a:ext cx="2158680" cy="248697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8563918-09B0-4673-BEAD-2F849B5FDE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5510" y="1220897"/>
            <a:ext cx="4184519" cy="1104713"/>
          </a:xfrm>
          <a:prstGeom prst="rect">
            <a:avLst/>
          </a:prstGeom>
        </p:spPr>
      </p:pic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41DD087E-82D3-4884-8E3A-8D19CEB99854}"/>
              </a:ext>
            </a:extLst>
          </p:cNvPr>
          <p:cNvSpPr/>
          <p:nvPr/>
        </p:nvSpPr>
        <p:spPr>
          <a:xfrm>
            <a:off x="760805" y="3613542"/>
            <a:ext cx="20831132" cy="1045495"/>
          </a:xfrm>
          <a:prstGeom prst="roundRect">
            <a:avLst/>
          </a:prstGeom>
          <a:gradFill>
            <a:gsLst>
              <a:gs pos="100000">
                <a:srgbClr val="F6F9F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ap="rnd">
            <a:solidFill>
              <a:srgbClr val="47C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>
                <a:solidFill>
                  <a:srgbClr val="47CF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Problems and Contributions</a:t>
            </a:r>
            <a:endParaRPr lang="zh-CN" altLang="en-US" sz="6000">
              <a:solidFill>
                <a:srgbClr val="47CFFF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E2D2A47-851D-4FAB-A147-C57A7FF9529A}"/>
              </a:ext>
            </a:extLst>
          </p:cNvPr>
          <p:cNvSpPr txBox="1"/>
          <p:nvPr/>
        </p:nvSpPr>
        <p:spPr>
          <a:xfrm>
            <a:off x="1057557" y="4474150"/>
            <a:ext cx="5153918" cy="1026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600">
                <a:solidFill>
                  <a:srgbClr val="00B0F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Existing Problem: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F4027B1-A067-46A0-BB52-885085B1508B}"/>
              </a:ext>
            </a:extLst>
          </p:cNvPr>
          <p:cNvSpPr txBox="1"/>
          <p:nvPr/>
        </p:nvSpPr>
        <p:spPr>
          <a:xfrm>
            <a:off x="1670916" y="5511150"/>
            <a:ext cx="19876477" cy="1505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20000"/>
              </a:lnSpc>
              <a:buSzPct val="120000"/>
              <a:buFont typeface="Arial" panose="020B0604020202020204" pitchFamily="34" charset="0"/>
              <a:buChar char="•"/>
            </a:pPr>
            <a:r>
              <a:rPr lang="en-US" altLang="zh-CN" sz="4000">
                <a:latin typeface="Times" panose="02020603050405020304" pitchFamily="18" charset="0"/>
                <a:cs typeface="Times" panose="02020603050405020304" pitchFamily="18" charset="0"/>
              </a:rPr>
              <a:t>Widely used distillation and aggregation strategies in efficient super-resolution lead to huge memory consumption and runtime overheads.</a:t>
            </a:r>
            <a:endParaRPr lang="zh-CN" altLang="en-US" sz="40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C137967D-8898-4CCF-830E-56EA2CB18178}"/>
              </a:ext>
            </a:extLst>
          </p:cNvPr>
          <p:cNvSpPr txBox="1"/>
          <p:nvPr/>
        </p:nvSpPr>
        <p:spPr>
          <a:xfrm>
            <a:off x="1057557" y="6920903"/>
            <a:ext cx="5153918" cy="1026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600">
                <a:solidFill>
                  <a:srgbClr val="00B0F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Key Contributions: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4CA72307-631D-459C-BB68-BD8555BB6709}"/>
              </a:ext>
            </a:extLst>
          </p:cNvPr>
          <p:cNvSpPr txBox="1"/>
          <p:nvPr/>
        </p:nvSpPr>
        <p:spPr>
          <a:xfrm>
            <a:off x="1670917" y="7892321"/>
            <a:ext cx="19876476" cy="2243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20000"/>
              </a:lnSpc>
              <a:buSzPct val="120000"/>
              <a:buFont typeface="Arial" panose="020B0604020202020204" pitchFamily="34" charset="0"/>
              <a:buChar char="•"/>
            </a:pPr>
            <a:r>
              <a:rPr lang="en-US" altLang="zh-CN" sz="4000">
                <a:latin typeface="Times" panose="02020603050405020304" pitchFamily="18" charset="0"/>
                <a:cs typeface="Times" panose="02020603050405020304" pitchFamily="18" charset="0"/>
              </a:rPr>
              <a:t>We propose an enhanced residual block (ERB) to utilize residual learning with faster speed and less memory consumption.</a:t>
            </a:r>
          </a:p>
          <a:p>
            <a:pPr marL="571500" indent="-571500">
              <a:lnSpc>
                <a:spcPct val="120000"/>
              </a:lnSpc>
              <a:buSzPct val="120000"/>
              <a:buFont typeface="Arial" panose="020B0604020202020204" pitchFamily="34" charset="0"/>
              <a:buChar char="•"/>
            </a:pPr>
            <a:r>
              <a:rPr lang="en-US" altLang="zh-CN" sz="4000">
                <a:latin typeface="Times" panose="02020603050405020304" pitchFamily="18" charset="0"/>
                <a:cs typeface="Times" panose="02020603050405020304" pitchFamily="18" charset="0"/>
              </a:rPr>
              <a:t>We propose a high frequency attention block (HFAB) to enhance high-frequency features.</a:t>
            </a:r>
            <a:endParaRPr lang="zh-CN" altLang="en-US" sz="400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ED84AF9C-29D1-4E87-B008-CE79C87AC1F2}"/>
              </a:ext>
            </a:extLst>
          </p:cNvPr>
          <p:cNvCxnSpPr>
            <a:cxnSpLocks/>
          </p:cNvCxnSpPr>
          <p:nvPr/>
        </p:nvCxnSpPr>
        <p:spPr>
          <a:xfrm flipH="1">
            <a:off x="762147" y="4564160"/>
            <a:ext cx="11072" cy="5673810"/>
          </a:xfrm>
          <a:prstGeom prst="line">
            <a:avLst/>
          </a:prstGeom>
          <a:ln w="28575">
            <a:solidFill>
              <a:srgbClr val="D9F5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783BB5EE-6438-4965-9A2C-BEC021372A1B}"/>
              </a:ext>
            </a:extLst>
          </p:cNvPr>
          <p:cNvCxnSpPr>
            <a:cxnSpLocks/>
          </p:cNvCxnSpPr>
          <p:nvPr/>
        </p:nvCxnSpPr>
        <p:spPr>
          <a:xfrm>
            <a:off x="21602427" y="4564160"/>
            <a:ext cx="0" cy="5673810"/>
          </a:xfrm>
          <a:prstGeom prst="line">
            <a:avLst/>
          </a:prstGeom>
          <a:ln w="28575">
            <a:solidFill>
              <a:srgbClr val="D9F5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407C7702-CE2C-4485-A70B-A66D7DEE570F}"/>
              </a:ext>
            </a:extLst>
          </p:cNvPr>
          <p:cNvCxnSpPr>
            <a:cxnSpLocks/>
          </p:cNvCxnSpPr>
          <p:nvPr/>
        </p:nvCxnSpPr>
        <p:spPr>
          <a:xfrm flipH="1">
            <a:off x="773218" y="10237970"/>
            <a:ext cx="20818720" cy="0"/>
          </a:xfrm>
          <a:prstGeom prst="line">
            <a:avLst/>
          </a:prstGeom>
          <a:ln w="28575">
            <a:solidFill>
              <a:srgbClr val="D9F5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9ECE2EFC-B5AD-44A6-A563-90BD1AD2F285}"/>
              </a:ext>
            </a:extLst>
          </p:cNvPr>
          <p:cNvSpPr/>
          <p:nvPr/>
        </p:nvSpPr>
        <p:spPr>
          <a:xfrm>
            <a:off x="760804" y="10887064"/>
            <a:ext cx="20831129" cy="905013"/>
          </a:xfrm>
          <a:prstGeom prst="roundRect">
            <a:avLst/>
          </a:prstGeom>
          <a:gradFill>
            <a:gsLst>
              <a:gs pos="100000">
                <a:srgbClr val="F6F9F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ap="rnd">
            <a:solidFill>
              <a:srgbClr val="47C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>
                <a:solidFill>
                  <a:srgbClr val="47CF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Proposed Method</a:t>
            </a:r>
            <a:endParaRPr lang="zh-CN" altLang="en-US" sz="6000">
              <a:solidFill>
                <a:srgbClr val="47CFFF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814D806F-B2BF-4841-815F-D2F928CD0D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9349" y="16399977"/>
            <a:ext cx="20050385" cy="4323132"/>
          </a:xfrm>
          <a:prstGeom prst="rect">
            <a:avLst/>
          </a:prstGeom>
        </p:spPr>
      </p:pic>
      <p:sp>
        <p:nvSpPr>
          <p:cNvPr id="39" name="文本框 38">
            <a:extLst>
              <a:ext uri="{FF2B5EF4-FFF2-40B4-BE49-F238E27FC236}">
                <a16:creationId xmlns:a16="http://schemas.microsoft.com/office/drawing/2014/main" id="{A6E4F40A-41D3-48A8-9B63-D9AB73AF05DB}"/>
              </a:ext>
            </a:extLst>
          </p:cNvPr>
          <p:cNvSpPr txBox="1"/>
          <p:nvPr/>
        </p:nvSpPr>
        <p:spPr>
          <a:xfrm>
            <a:off x="3700068" y="20734670"/>
            <a:ext cx="15052401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>
                <a:latin typeface="Times" panose="02020603050405020304" pitchFamily="18" charset="0"/>
                <a:cs typeface="Times" panose="02020603050405020304" pitchFamily="18" charset="0"/>
              </a:rPr>
              <a:t>The whole architecture of fast and memory-efficient network (FMEN).</a:t>
            </a:r>
          </a:p>
        </p:txBody>
      </p: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4E42D753-47DC-4905-A9F3-90A6AAA189AD}"/>
              </a:ext>
            </a:extLst>
          </p:cNvPr>
          <p:cNvCxnSpPr>
            <a:cxnSpLocks/>
          </p:cNvCxnSpPr>
          <p:nvPr/>
        </p:nvCxnSpPr>
        <p:spPr>
          <a:xfrm>
            <a:off x="771866" y="11734021"/>
            <a:ext cx="27195" cy="10013710"/>
          </a:xfrm>
          <a:prstGeom prst="line">
            <a:avLst/>
          </a:prstGeom>
          <a:ln w="28575">
            <a:solidFill>
              <a:srgbClr val="D9F5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7CD437E5-4BBA-4510-A7FB-61B6B6B53473}"/>
              </a:ext>
            </a:extLst>
          </p:cNvPr>
          <p:cNvCxnSpPr>
            <a:cxnSpLocks/>
          </p:cNvCxnSpPr>
          <p:nvPr/>
        </p:nvCxnSpPr>
        <p:spPr>
          <a:xfrm>
            <a:off x="21606947" y="11734021"/>
            <a:ext cx="25090" cy="10013710"/>
          </a:xfrm>
          <a:prstGeom prst="line">
            <a:avLst/>
          </a:prstGeom>
          <a:ln w="28575">
            <a:solidFill>
              <a:srgbClr val="D9F5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C8BC566B-45E9-4E2F-90F0-72A4B54A65A2}"/>
              </a:ext>
            </a:extLst>
          </p:cNvPr>
          <p:cNvCxnSpPr>
            <a:cxnSpLocks/>
          </p:cNvCxnSpPr>
          <p:nvPr/>
        </p:nvCxnSpPr>
        <p:spPr>
          <a:xfrm flipH="1">
            <a:off x="797940" y="21747731"/>
            <a:ext cx="20833062" cy="0"/>
          </a:xfrm>
          <a:prstGeom prst="line">
            <a:avLst/>
          </a:prstGeom>
          <a:ln w="28575">
            <a:solidFill>
              <a:srgbClr val="D9F5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5" name="图片 44">
            <a:extLst>
              <a:ext uri="{FF2B5EF4-FFF2-40B4-BE49-F238E27FC236}">
                <a16:creationId xmlns:a16="http://schemas.microsoft.com/office/drawing/2014/main" id="{129D4005-5644-46BF-A74E-070F63D73D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7556" y="12249828"/>
            <a:ext cx="20337427" cy="2488004"/>
          </a:xfrm>
          <a:prstGeom prst="rect">
            <a:avLst/>
          </a:prstGeom>
        </p:spPr>
      </p:pic>
      <p:sp>
        <p:nvSpPr>
          <p:cNvPr id="50" name="文本框 49">
            <a:extLst>
              <a:ext uri="{FF2B5EF4-FFF2-40B4-BE49-F238E27FC236}">
                <a16:creationId xmlns:a16="http://schemas.microsoft.com/office/drawing/2014/main" id="{381FEF80-566C-4DFE-A4EB-85A7277CEAC9}"/>
              </a:ext>
            </a:extLst>
          </p:cNvPr>
          <p:cNvSpPr txBox="1"/>
          <p:nvPr/>
        </p:nvSpPr>
        <p:spPr>
          <a:xfrm>
            <a:off x="1007668" y="14750934"/>
            <a:ext cx="20737134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>
                <a:latin typeface="Times" panose="02020603050405020304" pitchFamily="18" charset="0"/>
                <a:cs typeface="Times" panose="02020603050405020304" pitchFamily="18" charset="0"/>
              </a:rPr>
              <a:t>Comparison of plain block (PB) , residual block (RB) and proposed enhanced residual block (ERB).</a:t>
            </a:r>
          </a:p>
        </p:txBody>
      </p:sp>
      <p:sp>
        <p:nvSpPr>
          <p:cNvPr id="51" name="矩形: 圆角 50">
            <a:extLst>
              <a:ext uri="{FF2B5EF4-FFF2-40B4-BE49-F238E27FC236}">
                <a16:creationId xmlns:a16="http://schemas.microsoft.com/office/drawing/2014/main" id="{F75EF240-4C2A-4865-AC90-17BF3362B929}"/>
              </a:ext>
            </a:extLst>
          </p:cNvPr>
          <p:cNvSpPr/>
          <p:nvPr/>
        </p:nvSpPr>
        <p:spPr>
          <a:xfrm>
            <a:off x="22299265" y="3613542"/>
            <a:ext cx="21184793" cy="1045495"/>
          </a:xfrm>
          <a:prstGeom prst="roundRect">
            <a:avLst/>
          </a:prstGeom>
          <a:gradFill>
            <a:gsLst>
              <a:gs pos="100000">
                <a:srgbClr val="F6F9F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ap="rnd">
            <a:solidFill>
              <a:srgbClr val="47C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>
                <a:solidFill>
                  <a:srgbClr val="47CF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Effectiveness of ERB and HFAB</a:t>
            </a:r>
            <a:endParaRPr lang="zh-CN" altLang="en-US" sz="6000">
              <a:solidFill>
                <a:srgbClr val="47CFFF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58" name="图片 57">
            <a:extLst>
              <a:ext uri="{FF2B5EF4-FFF2-40B4-BE49-F238E27FC236}">
                <a16:creationId xmlns:a16="http://schemas.microsoft.com/office/drawing/2014/main" id="{D27A1E88-925F-40BE-BBEC-32ACF70C59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299266" y="5241473"/>
            <a:ext cx="11304934" cy="3844713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FBC17D3A-CB5E-4075-A493-800C082CE7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14898" y="5198633"/>
            <a:ext cx="8957244" cy="4009089"/>
          </a:xfrm>
          <a:prstGeom prst="rect">
            <a:avLst/>
          </a:prstGeom>
        </p:spPr>
      </p:pic>
      <p:sp>
        <p:nvSpPr>
          <p:cNvPr id="66" name="文本框 65">
            <a:extLst>
              <a:ext uri="{FF2B5EF4-FFF2-40B4-BE49-F238E27FC236}">
                <a16:creationId xmlns:a16="http://schemas.microsoft.com/office/drawing/2014/main" id="{57790CF8-26B3-4B14-BE53-246D7D06AD06}"/>
              </a:ext>
            </a:extLst>
          </p:cNvPr>
          <p:cNvSpPr txBox="1"/>
          <p:nvPr/>
        </p:nvSpPr>
        <p:spPr>
          <a:xfrm>
            <a:off x="22515044" y="8969228"/>
            <a:ext cx="11470152" cy="1151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000">
                <a:latin typeface="Times" panose="02020603050405020304" pitchFamily="18" charset="0"/>
                <a:cs typeface="Times" panose="02020603050405020304" pitchFamily="18" charset="0"/>
              </a:rPr>
              <a:t>Performance comparison when applying different blocks to EDSR-baseline (left) and FMEN (right).</a:t>
            </a:r>
          </a:p>
        </p:txBody>
      </p:sp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id="{34454889-6EB7-4227-AB12-8B9598F8E8F0}"/>
              </a:ext>
            </a:extLst>
          </p:cNvPr>
          <p:cNvCxnSpPr>
            <a:cxnSpLocks/>
          </p:cNvCxnSpPr>
          <p:nvPr/>
        </p:nvCxnSpPr>
        <p:spPr>
          <a:xfrm>
            <a:off x="22313126" y="4538920"/>
            <a:ext cx="0" cy="8780224"/>
          </a:xfrm>
          <a:prstGeom prst="line">
            <a:avLst/>
          </a:prstGeom>
          <a:ln w="28575">
            <a:solidFill>
              <a:srgbClr val="D9F5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文本框 75">
            <a:extLst>
              <a:ext uri="{FF2B5EF4-FFF2-40B4-BE49-F238E27FC236}">
                <a16:creationId xmlns:a16="http://schemas.microsoft.com/office/drawing/2014/main" id="{EFF6D4E0-A275-456B-A04C-9483CA2BA29B}"/>
              </a:ext>
            </a:extLst>
          </p:cNvPr>
          <p:cNvSpPr txBox="1"/>
          <p:nvPr/>
        </p:nvSpPr>
        <p:spPr>
          <a:xfrm>
            <a:off x="22401499" y="12351065"/>
            <a:ext cx="12341226" cy="70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>
                <a:latin typeface="Times" panose="02020603050405020304" pitchFamily="18" charset="0"/>
                <a:cs typeface="Times" panose="02020603050405020304" pitchFamily="18" charset="0"/>
              </a:rPr>
              <a:t>Inference speed comparison when applying RB and ERB to three models.</a:t>
            </a: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620AAABE-E87C-4CC3-8DAE-463BC5961418}"/>
              </a:ext>
            </a:extLst>
          </p:cNvPr>
          <p:cNvSpPr txBox="1"/>
          <p:nvPr/>
        </p:nvSpPr>
        <p:spPr>
          <a:xfrm>
            <a:off x="34613632" y="9157510"/>
            <a:ext cx="8658510" cy="70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>
                <a:latin typeface="Times" panose="02020603050405020304" pitchFamily="18" charset="0"/>
                <a:cs typeface="Times" panose="02020603050405020304" pitchFamily="18" charset="0"/>
              </a:rPr>
              <a:t>Visualization of feature maps before and after HFAB.</a:t>
            </a: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B806E44B-992E-43E2-B457-748EAF1F381B}"/>
              </a:ext>
            </a:extLst>
          </p:cNvPr>
          <p:cNvSpPr txBox="1"/>
          <p:nvPr/>
        </p:nvSpPr>
        <p:spPr>
          <a:xfrm>
            <a:off x="35500252" y="12341353"/>
            <a:ext cx="7346019" cy="70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>
                <a:latin typeface="Times" panose="02020603050405020304" pitchFamily="18" charset="0"/>
                <a:cs typeface="Times" panose="02020603050405020304" pitchFamily="18" charset="0"/>
              </a:rPr>
              <a:t>Comparison with other attention mechanisms.</a:t>
            </a:r>
          </a:p>
        </p:txBody>
      </p:sp>
      <p:cxnSp>
        <p:nvCxnSpPr>
          <p:cNvPr id="79" name="直接连接符 78">
            <a:extLst>
              <a:ext uri="{FF2B5EF4-FFF2-40B4-BE49-F238E27FC236}">
                <a16:creationId xmlns:a16="http://schemas.microsoft.com/office/drawing/2014/main" id="{E6198608-A3C2-4ECB-9403-BA038FB311A4}"/>
              </a:ext>
            </a:extLst>
          </p:cNvPr>
          <p:cNvCxnSpPr>
            <a:cxnSpLocks/>
          </p:cNvCxnSpPr>
          <p:nvPr/>
        </p:nvCxnSpPr>
        <p:spPr>
          <a:xfrm>
            <a:off x="33985196" y="4659037"/>
            <a:ext cx="0" cy="8660107"/>
          </a:xfrm>
          <a:prstGeom prst="line">
            <a:avLst/>
          </a:prstGeom>
          <a:ln w="28575">
            <a:solidFill>
              <a:srgbClr val="D9F5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直接连接符 79">
            <a:extLst>
              <a:ext uri="{FF2B5EF4-FFF2-40B4-BE49-F238E27FC236}">
                <a16:creationId xmlns:a16="http://schemas.microsoft.com/office/drawing/2014/main" id="{47A8BDA1-0D63-4911-9A55-A501C33BDC49}"/>
              </a:ext>
            </a:extLst>
          </p:cNvPr>
          <p:cNvCxnSpPr>
            <a:cxnSpLocks/>
          </p:cNvCxnSpPr>
          <p:nvPr/>
        </p:nvCxnSpPr>
        <p:spPr>
          <a:xfrm>
            <a:off x="43474002" y="4538920"/>
            <a:ext cx="10056" cy="8780224"/>
          </a:xfrm>
          <a:prstGeom prst="line">
            <a:avLst/>
          </a:prstGeom>
          <a:ln w="28575">
            <a:solidFill>
              <a:srgbClr val="D9F5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直接连接符 80">
            <a:extLst>
              <a:ext uri="{FF2B5EF4-FFF2-40B4-BE49-F238E27FC236}">
                <a16:creationId xmlns:a16="http://schemas.microsoft.com/office/drawing/2014/main" id="{93F35E1F-8146-4163-905D-0751A2A4D207}"/>
              </a:ext>
            </a:extLst>
          </p:cNvPr>
          <p:cNvCxnSpPr>
            <a:cxnSpLocks/>
          </p:cNvCxnSpPr>
          <p:nvPr/>
        </p:nvCxnSpPr>
        <p:spPr>
          <a:xfrm flipH="1">
            <a:off x="22313126" y="13319144"/>
            <a:ext cx="21170932" cy="0"/>
          </a:xfrm>
          <a:prstGeom prst="line">
            <a:avLst/>
          </a:prstGeom>
          <a:ln w="28575">
            <a:solidFill>
              <a:srgbClr val="D9F5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5" name="图片 74">
            <a:extLst>
              <a:ext uri="{FF2B5EF4-FFF2-40B4-BE49-F238E27FC236}">
                <a16:creationId xmlns:a16="http://schemas.microsoft.com/office/drawing/2014/main" id="{C054F415-B3C9-4F0A-9243-D1C7CFAD04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601934" y="10682942"/>
            <a:ext cx="10921546" cy="1579724"/>
          </a:xfrm>
          <a:prstGeom prst="rect">
            <a:avLst/>
          </a:prstGeom>
        </p:spPr>
      </p:pic>
      <p:pic>
        <p:nvPicPr>
          <p:cNvPr id="83" name="图片 82">
            <a:extLst>
              <a:ext uri="{FF2B5EF4-FFF2-40B4-BE49-F238E27FC236}">
                <a16:creationId xmlns:a16="http://schemas.microsoft.com/office/drawing/2014/main" id="{98944957-3334-4B1C-820C-DE731C5DB97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161656" y="10426066"/>
            <a:ext cx="9148785" cy="1847911"/>
          </a:xfrm>
          <a:prstGeom prst="rect">
            <a:avLst/>
          </a:prstGeom>
        </p:spPr>
      </p:pic>
      <p:sp>
        <p:nvSpPr>
          <p:cNvPr id="91" name="矩形: 圆角 90">
            <a:extLst>
              <a:ext uri="{FF2B5EF4-FFF2-40B4-BE49-F238E27FC236}">
                <a16:creationId xmlns:a16="http://schemas.microsoft.com/office/drawing/2014/main" id="{33BD0AB7-17D3-4E48-8E66-7879395D9E58}"/>
              </a:ext>
            </a:extLst>
          </p:cNvPr>
          <p:cNvSpPr/>
          <p:nvPr/>
        </p:nvSpPr>
        <p:spPr>
          <a:xfrm>
            <a:off x="22274949" y="13816788"/>
            <a:ext cx="21170932" cy="1045495"/>
          </a:xfrm>
          <a:prstGeom prst="roundRect">
            <a:avLst/>
          </a:prstGeom>
          <a:gradFill>
            <a:gsLst>
              <a:gs pos="100000">
                <a:srgbClr val="F6F9F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ap="rnd">
            <a:solidFill>
              <a:srgbClr val="47C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>
                <a:solidFill>
                  <a:srgbClr val="47CF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Efficiency Metrics</a:t>
            </a:r>
            <a:endParaRPr lang="zh-CN" altLang="en-US" sz="6000">
              <a:solidFill>
                <a:srgbClr val="47CFFF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88" name="图片 87">
            <a:extLst>
              <a:ext uri="{FF2B5EF4-FFF2-40B4-BE49-F238E27FC236}">
                <a16:creationId xmlns:a16="http://schemas.microsoft.com/office/drawing/2014/main" id="{77FE57F3-7402-4192-9096-B3902B5D6F8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582649" y="15220888"/>
            <a:ext cx="17552819" cy="5013200"/>
          </a:xfrm>
          <a:prstGeom prst="rect">
            <a:avLst/>
          </a:prstGeom>
        </p:spPr>
      </p:pic>
      <p:sp>
        <p:nvSpPr>
          <p:cNvPr id="95" name="文本框 94">
            <a:extLst>
              <a:ext uri="{FF2B5EF4-FFF2-40B4-BE49-F238E27FC236}">
                <a16:creationId xmlns:a16="http://schemas.microsoft.com/office/drawing/2014/main" id="{9D88ADEB-88E0-45C3-B76F-BB3A78846184}"/>
              </a:ext>
            </a:extLst>
          </p:cNvPr>
          <p:cNvSpPr txBox="1"/>
          <p:nvPr/>
        </p:nvSpPr>
        <p:spPr>
          <a:xfrm>
            <a:off x="22873438" y="20359025"/>
            <a:ext cx="17477969" cy="1151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000">
                <a:latin typeface="Times" panose="02020603050405020304" pitchFamily="18" charset="0"/>
                <a:cs typeface="Times" panose="02020603050405020304" pitchFamily="18" charset="0"/>
              </a:rPr>
              <a:t>Top methods of  NTIRE 2022 Challenge on Efficient Super-Resolution. </a:t>
            </a:r>
            <a:r>
              <a:rPr lang="en-US" altLang="zh-CN" sz="300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Red</a:t>
            </a:r>
            <a:r>
              <a:rPr lang="en-US" altLang="zh-CN" sz="3000">
                <a:latin typeface="Times" panose="02020603050405020304" pitchFamily="18" charset="0"/>
                <a:cs typeface="Times" panose="02020603050405020304" pitchFamily="18" charset="0"/>
              </a:rPr>
              <a:t> indicates the best and the </a:t>
            </a:r>
            <a:r>
              <a:rPr lang="en-US" altLang="zh-CN" sz="3000">
                <a:solidFill>
                  <a:srgbClr val="0066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blue </a:t>
            </a:r>
            <a:r>
              <a:rPr lang="en-US" altLang="zh-CN" sz="3000">
                <a:latin typeface="Times" panose="02020603050405020304" pitchFamily="18" charset="0"/>
                <a:cs typeface="Times" panose="02020603050405020304" pitchFamily="18" charset="0"/>
              </a:rPr>
              <a:t>indicates the second best. </a:t>
            </a:r>
          </a:p>
        </p:txBody>
      </p:sp>
      <p:pic>
        <p:nvPicPr>
          <p:cNvPr id="90" name="图片 89">
            <a:extLst>
              <a:ext uri="{FF2B5EF4-FFF2-40B4-BE49-F238E27FC236}">
                <a16:creationId xmlns:a16="http://schemas.microsoft.com/office/drawing/2014/main" id="{343305B8-E4A4-40C4-92D0-32E2D80E68F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344076" y="15168679"/>
            <a:ext cx="2676512" cy="2676512"/>
          </a:xfrm>
          <a:prstGeom prst="rect">
            <a:avLst/>
          </a:prstGeom>
        </p:spPr>
      </p:pic>
      <p:sp>
        <p:nvSpPr>
          <p:cNvPr id="98" name="文本框 97">
            <a:extLst>
              <a:ext uri="{FF2B5EF4-FFF2-40B4-BE49-F238E27FC236}">
                <a16:creationId xmlns:a16="http://schemas.microsoft.com/office/drawing/2014/main" id="{F86EE877-A834-4B9E-8E62-1B4195455A48}"/>
              </a:ext>
            </a:extLst>
          </p:cNvPr>
          <p:cNvSpPr txBox="1"/>
          <p:nvPr/>
        </p:nvSpPr>
        <p:spPr>
          <a:xfrm>
            <a:off x="40891649" y="17714674"/>
            <a:ext cx="1732019" cy="597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000">
                <a:latin typeface="Times" panose="02020603050405020304" pitchFamily="18" charset="0"/>
                <a:cs typeface="Times" panose="02020603050405020304" pitchFamily="18" charset="0"/>
              </a:rPr>
              <a:t>code link</a:t>
            </a:r>
          </a:p>
        </p:txBody>
      </p:sp>
      <p:cxnSp>
        <p:nvCxnSpPr>
          <p:cNvPr id="103" name="直接连接符 102">
            <a:extLst>
              <a:ext uri="{FF2B5EF4-FFF2-40B4-BE49-F238E27FC236}">
                <a16:creationId xmlns:a16="http://schemas.microsoft.com/office/drawing/2014/main" id="{8B894B1D-A16C-4120-AF70-6C6DBA3172FF}"/>
              </a:ext>
            </a:extLst>
          </p:cNvPr>
          <p:cNvCxnSpPr>
            <a:cxnSpLocks/>
          </p:cNvCxnSpPr>
          <p:nvPr/>
        </p:nvCxnSpPr>
        <p:spPr>
          <a:xfrm>
            <a:off x="22274949" y="14769885"/>
            <a:ext cx="0" cy="7007343"/>
          </a:xfrm>
          <a:prstGeom prst="line">
            <a:avLst/>
          </a:prstGeom>
          <a:ln w="28575">
            <a:solidFill>
              <a:srgbClr val="D9F5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直接连接符 105">
            <a:extLst>
              <a:ext uri="{FF2B5EF4-FFF2-40B4-BE49-F238E27FC236}">
                <a16:creationId xmlns:a16="http://schemas.microsoft.com/office/drawing/2014/main" id="{E392350B-FC7D-4D7B-91A5-AE0AD8F108B8}"/>
              </a:ext>
            </a:extLst>
          </p:cNvPr>
          <p:cNvCxnSpPr>
            <a:cxnSpLocks/>
          </p:cNvCxnSpPr>
          <p:nvPr/>
        </p:nvCxnSpPr>
        <p:spPr>
          <a:xfrm>
            <a:off x="43489480" y="14661880"/>
            <a:ext cx="0" cy="7115348"/>
          </a:xfrm>
          <a:prstGeom prst="line">
            <a:avLst/>
          </a:prstGeom>
          <a:ln w="28575">
            <a:solidFill>
              <a:srgbClr val="D9F5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直接连接符 106">
            <a:extLst>
              <a:ext uri="{FF2B5EF4-FFF2-40B4-BE49-F238E27FC236}">
                <a16:creationId xmlns:a16="http://schemas.microsoft.com/office/drawing/2014/main" id="{10476CE6-7CF3-4CEB-A6DE-5448417C070A}"/>
              </a:ext>
            </a:extLst>
          </p:cNvPr>
          <p:cNvCxnSpPr>
            <a:cxnSpLocks/>
          </p:cNvCxnSpPr>
          <p:nvPr/>
        </p:nvCxnSpPr>
        <p:spPr>
          <a:xfrm flipH="1">
            <a:off x="22266144" y="21777228"/>
            <a:ext cx="21223336" cy="0"/>
          </a:xfrm>
          <a:prstGeom prst="line">
            <a:avLst/>
          </a:prstGeom>
          <a:ln w="28575">
            <a:solidFill>
              <a:srgbClr val="D9F5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5" name="图片 104">
            <a:extLst>
              <a:ext uri="{FF2B5EF4-FFF2-40B4-BE49-F238E27FC236}">
                <a16:creationId xmlns:a16="http://schemas.microsoft.com/office/drawing/2014/main" id="{C79D3D65-C87A-4E21-A9AC-6036C467177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433226" y="18372766"/>
            <a:ext cx="2648867" cy="2648867"/>
          </a:xfrm>
          <a:prstGeom prst="rect">
            <a:avLst/>
          </a:prstGeom>
        </p:spPr>
      </p:pic>
      <p:sp>
        <p:nvSpPr>
          <p:cNvPr id="112" name="文本框 111">
            <a:extLst>
              <a:ext uri="{FF2B5EF4-FFF2-40B4-BE49-F238E27FC236}">
                <a16:creationId xmlns:a16="http://schemas.microsoft.com/office/drawing/2014/main" id="{32120443-4DC7-44C2-9A51-1E722B49CDB9}"/>
              </a:ext>
            </a:extLst>
          </p:cNvPr>
          <p:cNvSpPr txBox="1"/>
          <p:nvPr/>
        </p:nvSpPr>
        <p:spPr>
          <a:xfrm>
            <a:off x="40878710" y="20833744"/>
            <a:ext cx="1752215" cy="597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000">
                <a:latin typeface="Times" panose="02020603050405020304" pitchFamily="18" charset="0"/>
                <a:cs typeface="Times" panose="02020603050405020304" pitchFamily="18" charset="0"/>
              </a:rPr>
              <a:t>paper link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4424</TotalTime>
  <Words>182</Words>
  <Application>Microsoft Office PowerPoint</Application>
  <PresentationFormat>自定义</PresentationFormat>
  <Paragraphs>21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MS PGothic</vt:lpstr>
      <vt:lpstr>MS PGothic</vt:lpstr>
      <vt:lpstr>宋体</vt:lpstr>
      <vt:lpstr>Arial</vt:lpstr>
      <vt:lpstr>Calibri</vt:lpstr>
      <vt:lpstr>Times</vt:lpstr>
      <vt:lpstr>Wingdings</vt:lpstr>
      <vt:lpstr>Office Theme</vt:lpstr>
      <vt:lpstr>PowerPoint 演示文稿</vt:lpstr>
    </vt:vector>
  </TitlesOfParts>
  <Company>Univ. of Colorado at Colorado Springs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here:  Maybe add some pictures and/or school logo on the left and right authors and affiliation</dc:title>
  <dc:creator>Terry Boult</dc:creator>
  <cp:lastModifiedBy>JET</cp:lastModifiedBy>
  <cp:revision>79</cp:revision>
  <dcterms:created xsi:type="dcterms:W3CDTF">2014-05-29T01:41:03Z</dcterms:created>
  <dcterms:modified xsi:type="dcterms:W3CDTF">2022-06-13T10:04:03Z</dcterms:modified>
</cp:coreProperties>
</file>