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7" r:id="rId2"/>
    <p:sldId id="288" r:id="rId3"/>
    <p:sldId id="300" r:id="rId4"/>
    <p:sldId id="289" r:id="rId5"/>
    <p:sldId id="301" r:id="rId6"/>
    <p:sldId id="290" r:id="rId7"/>
    <p:sldId id="302" r:id="rId8"/>
    <p:sldId id="291" r:id="rId9"/>
    <p:sldId id="303" r:id="rId10"/>
    <p:sldId id="273" r:id="rId11"/>
    <p:sldId id="292" r:id="rId12"/>
    <p:sldId id="261" r:id="rId13"/>
    <p:sldId id="268" r:id="rId14"/>
    <p:sldId id="269" r:id="rId15"/>
    <p:sldId id="293" r:id="rId16"/>
    <p:sldId id="264" r:id="rId17"/>
    <p:sldId id="267" r:id="rId18"/>
    <p:sldId id="263" r:id="rId19"/>
    <p:sldId id="266" r:id="rId20"/>
    <p:sldId id="294" r:id="rId21"/>
    <p:sldId id="270" r:id="rId22"/>
    <p:sldId id="271" r:id="rId23"/>
    <p:sldId id="304" r:id="rId24"/>
    <p:sldId id="275" r:id="rId25"/>
    <p:sldId id="295" r:id="rId26"/>
    <p:sldId id="280" r:id="rId27"/>
    <p:sldId id="306" r:id="rId28"/>
    <p:sldId id="276" r:id="rId29"/>
    <p:sldId id="279" r:id="rId30"/>
    <p:sldId id="282" r:id="rId31"/>
    <p:sldId id="281" r:id="rId32"/>
    <p:sldId id="307" r:id="rId33"/>
    <p:sldId id="296" r:id="rId34"/>
    <p:sldId id="278" r:id="rId35"/>
    <p:sldId id="277" r:id="rId36"/>
    <p:sldId id="305" r:id="rId37"/>
    <p:sldId id="299" r:id="rId38"/>
    <p:sldId id="308" r:id="rId39"/>
    <p:sldId id="297" r:id="rId40"/>
    <p:sldId id="298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lin (Paul, CloudBU)" initials="L(C" lastIdx="1" clrIdx="0">
    <p:extLst>
      <p:ext uri="{19B8F6BF-5375-455C-9EA6-DF929625EA0E}">
        <p15:presenceInfo xmlns:p15="http://schemas.microsoft.com/office/powerpoint/2012/main" userId="S-1-5-21-147214757-305610072-1517763936-78630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72727" autoAdjust="0"/>
  </p:normalViewPr>
  <p:slideViewPr>
    <p:cSldViewPr snapToGrid="0">
      <p:cViewPr varScale="1">
        <p:scale>
          <a:sx n="55" d="100"/>
          <a:sy n="55" d="100"/>
        </p:scale>
        <p:origin x="102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3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16C6F-CC15-4FAD-9CEE-9612ECE74C0D}" type="datetimeFigureOut">
              <a:rPr lang="zh-CN" altLang="en-US" smtClean="0"/>
              <a:pPr/>
              <a:t>2021/6/18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E94A0-CE20-493D-A251-40DFA179F5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0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560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432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obtaining moiré-free ground-truth in natural scenes is difficult but needed for training.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paper, we propose a self-adaptive learning method for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demoiréing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high-frequency image, with the help of an additional defocused moiré-free blur image.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an image degraded with moiré artifacts and a moiré-free blur image, our network predicts a moiré-free clean image and a blur kernel with a self-adaptive strategy that does not require an explicit training stage.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43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Researchers in Huawei develop a new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pretrained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model, namely, image processing transformer (IPT).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maximally excavate the capability of transformer, they present to utilize the well-known ImageNet benchmark for generating a large amount of corrupted image pairs.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IPT model is trained on these images with multi-heads and multi-tails.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886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156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317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通过</a:t>
            </a:r>
            <a:r>
              <a:rPr lang="en-US" altLang="zh-CN" dirty="0" smtClean="0"/>
              <a:t>shuffle</a:t>
            </a:r>
            <a:r>
              <a:rPr lang="zh-CN" altLang="en-US" dirty="0" smtClean="0"/>
              <a:t>构建更低分辨率的特征，来帮助更高分辨率的特征去噪。这是通过挖掘图像低分辨率的信息的一种自引导修复方法。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471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通过修复</a:t>
            </a:r>
            <a:r>
              <a:rPr lang="en-US" altLang="zh-CN" dirty="0" smtClean="0"/>
              <a:t>G</a:t>
            </a:r>
            <a:r>
              <a:rPr lang="zh-CN" altLang="en-US" dirty="0" smtClean="0"/>
              <a:t>通道，在用</a:t>
            </a:r>
            <a:r>
              <a:rPr lang="en-US" altLang="zh-CN" dirty="0" smtClean="0"/>
              <a:t>G</a:t>
            </a:r>
            <a:r>
              <a:rPr lang="zh-CN" altLang="en-US" dirty="0" smtClean="0"/>
              <a:t>通道引导其他两个通道来进行</a:t>
            </a:r>
            <a:r>
              <a:rPr lang="en-US" altLang="zh-CN" dirty="0" err="1" smtClean="0"/>
              <a:t>demosaicing</a:t>
            </a:r>
            <a:r>
              <a:rPr lang="zh-CN" altLang="en-US" dirty="0" smtClean="0"/>
              <a:t>和去噪任务。这是通过挖掘图像自身的信息的一种自引导修复方法。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09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引入散焦图像来去摩尔纹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323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引入闪光图像来去反光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791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引入闪光图像来去反光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07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95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我们以去摩尔纹问题为例讲述引入频域信息在</a:t>
            </a:r>
            <a:r>
              <a:rPr lang="en-US" altLang="zh-CN" dirty="0" smtClean="0"/>
              <a:t>image restoration</a:t>
            </a:r>
            <a:r>
              <a:rPr lang="zh-CN" altLang="en-US" dirty="0" smtClean="0"/>
              <a:t>问题中的重要性。第一篇文章</a:t>
            </a:r>
            <a:r>
              <a:rPr lang="en-US" altLang="zh-CN" dirty="0" err="1" smtClean="0"/>
              <a:t>zheng</a:t>
            </a:r>
            <a:r>
              <a:rPr lang="zh-CN" altLang="en-US" dirty="0" smtClean="0"/>
              <a:t>等人设计了一个</a:t>
            </a:r>
            <a:r>
              <a:rPr lang="en-US" altLang="zh-CN" dirty="0" smtClean="0"/>
              <a:t>MTRB</a:t>
            </a:r>
            <a:r>
              <a:rPr lang="zh-CN" altLang="en-US" dirty="0" smtClean="0"/>
              <a:t>模块，用来预测</a:t>
            </a:r>
            <a:r>
              <a:rPr lang="en-US" altLang="zh-CN" dirty="0" smtClean="0"/>
              <a:t>DCT</a:t>
            </a:r>
            <a:r>
              <a:rPr lang="zh-CN" altLang="en-US" dirty="0" smtClean="0"/>
              <a:t>域的参数。第二篇文章，</a:t>
            </a:r>
            <a:r>
              <a:rPr lang="en-US" altLang="zh-CN" dirty="0" err="1" smtClean="0"/>
              <a:t>liu</a:t>
            </a:r>
            <a:r>
              <a:rPr lang="zh-CN" altLang="en-US" dirty="0" smtClean="0"/>
              <a:t>等人预测</a:t>
            </a:r>
            <a:r>
              <a:rPr lang="en-US" altLang="zh-CN" dirty="0" smtClean="0"/>
              <a:t>target</a:t>
            </a:r>
            <a:r>
              <a:rPr lang="zh-CN" altLang="en-US" dirty="0" smtClean="0"/>
              <a:t>图像在小波域的参数，来更好的完成去摩尔纹任务。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395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488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357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842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681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17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165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978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558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使用有监督的方法来训练神经网络应用于</a:t>
            </a:r>
            <a:r>
              <a:rPr lang="en-US" altLang="zh-CN" dirty="0" smtClean="0"/>
              <a:t>image restoration </a:t>
            </a:r>
            <a:r>
              <a:rPr lang="zh-CN" altLang="en-US" dirty="0" smtClean="0"/>
              <a:t>任务通常需要大量成对的数据。这要涉及到图像获取，图像对齐等操作。十分耗费时间。而且有时候降质图像所对应的</a:t>
            </a:r>
            <a:r>
              <a:rPr lang="en-US" altLang="zh-CN" dirty="0" smtClean="0"/>
              <a:t>ground truth</a:t>
            </a:r>
            <a:r>
              <a:rPr lang="zh-CN" altLang="en-US" dirty="0" smtClean="0"/>
              <a:t>难以获得（例如摩尔纹对应的无摩尔纹的图像）。</a:t>
            </a:r>
            <a:endParaRPr lang="en-US" altLang="zh-CN" dirty="0" smtClean="0"/>
          </a:p>
          <a:p>
            <a:r>
              <a:rPr lang="zh-CN" altLang="en-US" dirty="0" smtClean="0"/>
              <a:t>因此需要一些方法来缓解数据紧缺的问题。第一种是利用合成的方法。一些研究探索更加真实的</a:t>
            </a:r>
            <a:r>
              <a:rPr lang="en-US" altLang="zh-CN" dirty="0" smtClean="0"/>
              <a:t>pipeline</a:t>
            </a:r>
            <a:r>
              <a:rPr lang="zh-CN" altLang="en-US" dirty="0" smtClean="0"/>
              <a:t>来合成数据。第二种是自监督学习，就是在没有降质图像所对应的</a:t>
            </a:r>
            <a:r>
              <a:rPr lang="en-US" altLang="zh-CN" dirty="0" smtClean="0"/>
              <a:t>ground truth</a:t>
            </a:r>
            <a:r>
              <a:rPr lang="zh-CN" altLang="en-US" dirty="0" smtClean="0"/>
              <a:t>的情况下，来学习一个</a:t>
            </a:r>
            <a:r>
              <a:rPr lang="en-US" altLang="zh-CN" dirty="0" smtClean="0"/>
              <a:t>clean</a:t>
            </a:r>
            <a:r>
              <a:rPr lang="zh-CN" altLang="en-US" dirty="0" smtClean="0"/>
              <a:t>的图像。第三种解决方法是利用预训练的网络，这里主要有利用预训练的</a:t>
            </a:r>
            <a:r>
              <a:rPr lang="en-US" altLang="zh-CN" dirty="0" smtClean="0"/>
              <a:t>GAN</a:t>
            </a:r>
            <a:r>
              <a:rPr lang="zh-CN" altLang="en-US" dirty="0" smtClean="0"/>
              <a:t>来做</a:t>
            </a:r>
            <a:r>
              <a:rPr lang="en-US" altLang="zh-CN" dirty="0" smtClean="0"/>
              <a:t>inversion</a:t>
            </a:r>
            <a:r>
              <a:rPr lang="zh-CN" altLang="en-US" dirty="0" smtClean="0"/>
              <a:t>和预训练的</a:t>
            </a:r>
            <a:r>
              <a:rPr lang="en-US" altLang="zh-CN" dirty="0" smtClean="0"/>
              <a:t>transformer</a:t>
            </a:r>
            <a:r>
              <a:rPr lang="zh-CN" altLang="en-US" dirty="0" smtClean="0"/>
              <a:t>，我们这里重点介绍</a:t>
            </a:r>
            <a:r>
              <a:rPr lang="en-US" altLang="zh-CN" dirty="0" smtClean="0"/>
              <a:t>2</a:t>
            </a:r>
            <a:r>
              <a:rPr lang="zh-CN" altLang="en-US" dirty="0" smtClean="0"/>
              <a:t>种</a:t>
            </a:r>
            <a:r>
              <a:rPr lang="en-US" altLang="zh-CN" dirty="0" smtClean="0"/>
              <a:t>transformer</a:t>
            </a:r>
            <a:r>
              <a:rPr lang="zh-CN" altLang="en-US" dirty="0" smtClean="0"/>
              <a:t>的方法。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44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传统的摩尔纹的合成方法包括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RAW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RAW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demosaic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两个过程（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Moiré pattern removal from texture images via low-rank and sparse matrix decomposition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），这种方法不适用于屏幕摩尔纹的生成模拟过程，而且也没有考虑到相机和屏幕的移动等情况。</a:t>
            </a: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在华为提供的摩尔纹的方案中，我们的合成屏幕摩尔纹的方法包含四个步骤：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802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going through a series of image signal processing (ISP) from the raw space to the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sRGB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space, the noise in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sRGB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 becomes too complicated to model.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most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denoising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methods either simplify the real noise as Gaussian in the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sRGB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space or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denoise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raw space. The latter has the difficulty of capturing enough paired training data.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Researchers in Huawei propose an effective method to generate realistic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sRGB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noisy images from their corresponding clean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sRGB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 for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denoiser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training.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565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there have been a few attempts in training an image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denoising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with only single noisy images, existing self-supervised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denoising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approaches suffer from inefficient network training, loss of useful information, or dependence on noise modeling.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present a very simple yet effective method named Neighbor2Neighbor to train an effective image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denoising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with only noisy images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94A0-CE20-493D-A251-40DFA179F5C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8018-67EF-4C10-9AA3-A5D37D39D898}" type="datetimeFigureOut">
              <a:rPr lang="zh-CN" altLang="en-US" smtClean="0"/>
              <a:pPr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9525-CF6A-4528-9EFF-996E914DC0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87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8018-67EF-4C10-9AA3-A5D37D39D898}" type="datetimeFigureOut">
              <a:rPr lang="zh-CN" altLang="en-US" smtClean="0"/>
              <a:pPr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9525-CF6A-4528-9EFF-996E914DC0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98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8018-67EF-4C10-9AA3-A5D37D39D898}" type="datetimeFigureOut">
              <a:rPr lang="zh-CN" altLang="en-US" smtClean="0"/>
              <a:pPr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9525-CF6A-4528-9EFF-996E914DC0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32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8018-67EF-4C10-9AA3-A5D37D39D898}" type="datetimeFigureOut">
              <a:rPr lang="zh-CN" altLang="en-US" smtClean="0"/>
              <a:pPr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9525-CF6A-4528-9EFF-996E914DC0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2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8018-67EF-4C10-9AA3-A5D37D39D898}" type="datetimeFigureOut">
              <a:rPr lang="zh-CN" altLang="en-US" smtClean="0"/>
              <a:pPr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9525-CF6A-4528-9EFF-996E914DC0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29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8018-67EF-4C10-9AA3-A5D37D39D898}" type="datetimeFigureOut">
              <a:rPr lang="zh-CN" altLang="en-US" smtClean="0"/>
              <a:pPr/>
              <a:t>2021/6/18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9525-CF6A-4528-9EFF-996E914DC0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45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8018-67EF-4C10-9AA3-A5D37D39D898}" type="datetimeFigureOut">
              <a:rPr lang="zh-CN" altLang="en-US" smtClean="0"/>
              <a:pPr/>
              <a:t>2021/6/18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9525-CF6A-4528-9EFF-996E914DC0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63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8018-67EF-4C10-9AA3-A5D37D39D898}" type="datetimeFigureOut">
              <a:rPr lang="zh-CN" altLang="en-US" smtClean="0"/>
              <a:pPr/>
              <a:t>2021/6/18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9525-CF6A-4528-9EFF-996E914DC0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48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8018-67EF-4C10-9AA3-A5D37D39D898}" type="datetimeFigureOut">
              <a:rPr lang="zh-CN" altLang="en-US" smtClean="0"/>
              <a:pPr/>
              <a:t>2021/6/18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9525-CF6A-4528-9EFF-996E914DC0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73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8018-67EF-4C10-9AA3-A5D37D39D898}" type="datetimeFigureOut">
              <a:rPr lang="zh-CN" altLang="en-US" smtClean="0"/>
              <a:pPr/>
              <a:t>2021/6/18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9525-CF6A-4528-9EFF-996E914DC0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7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8018-67EF-4C10-9AA3-A5D37D39D898}" type="datetimeFigureOut">
              <a:rPr lang="zh-CN" altLang="en-US" smtClean="0"/>
              <a:pPr/>
              <a:t>2021/6/18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9525-CF6A-4528-9EFF-996E914DC0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54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8018-67EF-4C10-9AA3-A5D37D39D898}" type="datetimeFigureOut">
              <a:rPr lang="zh-CN" altLang="en-US" smtClean="0"/>
              <a:pPr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C9525-CF6A-4528-9EFF-996E914DC0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00760" y="2580005"/>
            <a:ext cx="9331960" cy="13255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Challenges and Solutions for Intelligent Image Restoration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574800" y="4307840"/>
            <a:ext cx="388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</a:rPr>
              <a:t>Lin Liu</a:t>
            </a:r>
          </a:p>
          <a:p>
            <a:r>
              <a:rPr lang="en-US" altLang="zh-CN" sz="2400" dirty="0" smtClean="0">
                <a:latin typeface="+mj-lt"/>
              </a:rPr>
              <a:t>Huawei Cloud BU</a:t>
            </a:r>
            <a:endParaRPr lang="zh-CN" altLang="en-US" sz="2400" dirty="0">
              <a:latin typeface="+mj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321" y="327660"/>
            <a:ext cx="1833880" cy="13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Problem 1: </a:t>
            </a:r>
          </a:p>
          <a:p>
            <a:pPr lvl="1"/>
            <a:r>
              <a:rPr lang="en-US" altLang="zh-CN" dirty="0" smtClean="0"/>
              <a:t>Real data is difficult to obtain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Solutions:</a:t>
            </a:r>
            <a:endParaRPr lang="en-US" altLang="zh-CN" dirty="0"/>
          </a:p>
          <a:p>
            <a:pPr lvl="1"/>
            <a:r>
              <a:rPr lang="en-US" altLang="zh-CN" dirty="0" smtClean="0"/>
              <a:t>1.1 Synthesize more realistic data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1.2 Self-supervised Learning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1.3 Pre-trained Model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 smtClean="0"/>
              <a:t>Data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4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6920" y="700405"/>
            <a:ext cx="10515600" cy="1325563"/>
          </a:xfrm>
        </p:spPr>
        <p:txBody>
          <a:bodyPr/>
          <a:lstStyle/>
          <a:p>
            <a:r>
              <a:rPr lang="en-US" altLang="zh-CN" dirty="0"/>
              <a:t>Solution </a:t>
            </a:r>
            <a:r>
              <a:rPr lang="en-US" altLang="zh-CN" dirty="0" smtClean="0"/>
              <a:t>1.1: </a:t>
            </a:r>
            <a:r>
              <a:rPr lang="en-US" altLang="zh-CN" dirty="0"/>
              <a:t>Synthesize more </a:t>
            </a:r>
            <a:r>
              <a:rPr lang="en-US" altLang="zh-CN" dirty="0" smtClean="0"/>
              <a:t>Realistic </a:t>
            </a:r>
            <a:r>
              <a:rPr lang="en-US" altLang="zh-CN" dirty="0"/>
              <a:t>D</a:t>
            </a:r>
            <a:r>
              <a:rPr lang="en-US" altLang="zh-CN" dirty="0" smtClean="0"/>
              <a:t>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2924" y="2126567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Motivation: </a:t>
            </a:r>
          </a:p>
          <a:p>
            <a:pPr lvl="1"/>
            <a:r>
              <a:rPr lang="en-US" altLang="zh-CN" dirty="0" smtClean="0"/>
              <a:t>Synthesize </a:t>
            </a:r>
            <a:r>
              <a:rPr lang="en-US" altLang="zh-CN" dirty="0"/>
              <a:t>more data to enhance the generalization ability of the </a:t>
            </a:r>
            <a:r>
              <a:rPr lang="en-US" altLang="zh-CN" dirty="0" smtClean="0"/>
              <a:t>network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Problem: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dirty="0" smtClean="0"/>
              <a:t>pipeline/physical </a:t>
            </a:r>
            <a:r>
              <a:rPr lang="en-US" altLang="zh-CN" dirty="0"/>
              <a:t>model is </a:t>
            </a:r>
            <a:r>
              <a:rPr lang="en-US" altLang="zh-CN" dirty="0" smtClean="0"/>
              <a:t>inaccurate.</a:t>
            </a:r>
          </a:p>
          <a:p>
            <a:pPr lvl="1"/>
            <a:r>
              <a:rPr lang="en-US" altLang="zh-CN" dirty="0"/>
              <a:t>Some processes are complex or </a:t>
            </a:r>
            <a:r>
              <a:rPr lang="en-US" altLang="zh-CN" dirty="0" smtClean="0"/>
              <a:t>unknown.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495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523" y="862012"/>
            <a:ext cx="9748838" cy="2515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82440" y="3026507"/>
            <a:ext cx="762000" cy="35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53440" y="3704687"/>
            <a:ext cx="428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 1. Resample the input RGB image into a mosaic of RGB subpixels to simulate the image displayed on the LCD.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53440" y="4861560"/>
            <a:ext cx="4282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 2. Apply a random projective transformation on the image to simulate different relative positions and orientations of the display and camera, and apply 3 × 3 Gaussian filter.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385560" y="3751774"/>
            <a:ext cx="438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 3. Resample the image using Bayer CFA to simulate the RAW data, and add Gaussian noise to simulate sensor noise.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385560" y="486156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 4. Apply a simple ISP pipeline including de-</a:t>
            </a:r>
            <a:r>
              <a:rPr lang="en-US" altLang="zh-CN" dirty="0" err="1" smtClean="0"/>
              <a:t>mosaicing</a:t>
            </a:r>
            <a:r>
              <a:rPr lang="en-US" altLang="zh-CN" dirty="0" smtClean="0"/>
              <a:t> and de-noising. And compress the image using JPEG compression.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385560" y="6210376"/>
            <a:ext cx="5455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Shanxin Yuan et al. AIM </a:t>
            </a:r>
            <a:r>
              <a:rPr lang="en-US" altLang="zh-CN" sz="1200" i="1" dirty="0"/>
              <a:t>2019 Challenge on Image </a:t>
            </a:r>
            <a:r>
              <a:rPr lang="en-US" altLang="zh-CN" sz="1200" i="1" dirty="0" err="1"/>
              <a:t>Demoireing</a:t>
            </a:r>
            <a:r>
              <a:rPr lang="en-US" altLang="zh-CN" sz="1200" i="1" dirty="0"/>
              <a:t>: Dataset and </a:t>
            </a:r>
            <a:r>
              <a:rPr lang="en-US" altLang="zh-CN" sz="1200" i="1" dirty="0" smtClean="0"/>
              <a:t>Study. ICCV 2019</a:t>
            </a:r>
            <a:endParaRPr lang="en-US" altLang="zh-CN" sz="1200" dirty="0"/>
          </a:p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51523" y="349686"/>
            <a:ext cx="525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Solution </a:t>
            </a:r>
            <a:r>
              <a:rPr lang="en-US" altLang="zh-CN" dirty="0" smtClean="0"/>
              <a:t>1.1 </a:t>
            </a:r>
            <a:r>
              <a:rPr lang="en-US" altLang="zh-CN" dirty="0"/>
              <a:t>Synthesize more realistic data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93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332220" y="6252001"/>
            <a:ext cx="5682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Yao Li et al.</a:t>
            </a:r>
            <a:r>
              <a:rPr lang="en-US" altLang="zh-CN" sz="1200" dirty="0"/>
              <a:t> Realistic </a:t>
            </a:r>
            <a:r>
              <a:rPr lang="en-US" altLang="zh-CN" sz="1200" dirty="0" err="1"/>
              <a:t>sRGB</a:t>
            </a:r>
            <a:r>
              <a:rPr lang="en-US" altLang="zh-CN" sz="1200" dirty="0"/>
              <a:t> Noisy Image Generation </a:t>
            </a:r>
            <a:r>
              <a:rPr lang="en-US" altLang="zh-CN" sz="1200" dirty="0" smtClean="0"/>
              <a:t>for Image </a:t>
            </a:r>
            <a:r>
              <a:rPr lang="en-US" altLang="zh-CN" sz="1200" dirty="0" err="1" smtClean="0"/>
              <a:t>Denoising</a:t>
            </a:r>
            <a:r>
              <a:rPr lang="en-US" altLang="zh-CN" sz="1200" dirty="0" smtClean="0"/>
              <a:t>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1189" y="719018"/>
            <a:ext cx="6574938" cy="540237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1523" y="349686"/>
            <a:ext cx="517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Solution </a:t>
            </a:r>
            <a:r>
              <a:rPr lang="en-US" altLang="zh-CN" dirty="0" smtClean="0"/>
              <a:t>1.1 </a:t>
            </a:r>
            <a:r>
              <a:rPr lang="en-US" altLang="zh-CN" dirty="0"/>
              <a:t>Synthesize more realistic data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32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332220" y="6252001"/>
            <a:ext cx="5763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Yao Li et al.</a:t>
            </a:r>
            <a:r>
              <a:rPr lang="en-US" altLang="zh-CN" sz="1200" dirty="0"/>
              <a:t> Realistic </a:t>
            </a:r>
            <a:r>
              <a:rPr lang="en-US" altLang="zh-CN" sz="1200" dirty="0" err="1"/>
              <a:t>sRGB</a:t>
            </a:r>
            <a:r>
              <a:rPr lang="en-US" altLang="zh-CN" sz="1200" dirty="0"/>
              <a:t> Noisy Image Generation </a:t>
            </a:r>
            <a:r>
              <a:rPr lang="en-US" altLang="zh-CN" sz="1200" dirty="0" smtClean="0"/>
              <a:t>for Image </a:t>
            </a:r>
            <a:r>
              <a:rPr lang="en-US" altLang="zh-CN" sz="1200" dirty="0" err="1" smtClean="0"/>
              <a:t>Denoising</a:t>
            </a:r>
            <a:r>
              <a:rPr lang="en-US" altLang="zh-CN" sz="1200" dirty="0" smtClean="0"/>
              <a:t>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2499" y="1157371"/>
            <a:ext cx="6301285" cy="37653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2053" y="5090505"/>
            <a:ext cx="5002323" cy="33122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1523" y="349686"/>
            <a:ext cx="524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Solution </a:t>
            </a:r>
            <a:r>
              <a:rPr lang="en-US" altLang="zh-CN" dirty="0" smtClean="0"/>
              <a:t>1.1 </a:t>
            </a:r>
            <a:r>
              <a:rPr lang="en-US" altLang="zh-CN" dirty="0"/>
              <a:t>Synthesize more realistic data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3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0149" y="654106"/>
            <a:ext cx="11141855" cy="1325563"/>
          </a:xfrm>
        </p:spPr>
        <p:txBody>
          <a:bodyPr/>
          <a:lstStyle/>
          <a:p>
            <a:r>
              <a:rPr lang="en-US" altLang="zh-CN" dirty="0"/>
              <a:t>Solution </a:t>
            </a:r>
            <a:r>
              <a:rPr lang="en-US" altLang="zh-CN" dirty="0" smtClean="0"/>
              <a:t>1.2: </a:t>
            </a:r>
            <a:r>
              <a:rPr lang="en-US" altLang="zh-CN" dirty="0"/>
              <a:t>Self-supervised Learning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6920" y="2485382"/>
            <a:ext cx="10515600" cy="1878274"/>
          </a:xfrm>
        </p:spPr>
        <p:txBody>
          <a:bodyPr/>
          <a:lstStyle/>
          <a:p>
            <a:r>
              <a:rPr lang="en-US" altLang="zh-CN" dirty="0" smtClean="0"/>
              <a:t>Motivation: </a:t>
            </a:r>
          </a:p>
          <a:p>
            <a:pPr lvl="1"/>
            <a:r>
              <a:rPr lang="en-US" altLang="zh-CN" dirty="0"/>
              <a:t>When </a:t>
            </a:r>
            <a:r>
              <a:rPr lang="en-US" altLang="zh-CN" dirty="0" smtClean="0"/>
              <a:t>the Ground Truth is difficult </a:t>
            </a:r>
            <a:r>
              <a:rPr lang="en-US" altLang="zh-CN" dirty="0"/>
              <a:t>to obtain, we can learn from the internal characteristics of </a:t>
            </a:r>
            <a:r>
              <a:rPr lang="en-US" altLang="zh-CN" dirty="0" smtClean="0"/>
              <a:t>degraded </a:t>
            </a:r>
            <a:r>
              <a:rPr lang="en-US" altLang="zh-CN" dirty="0"/>
              <a:t>images </a:t>
            </a:r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863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51523" y="349686"/>
            <a:ext cx="45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Solution </a:t>
            </a:r>
            <a:r>
              <a:rPr lang="en-US" altLang="zh-CN" dirty="0" smtClean="0"/>
              <a:t>1.2 Self-supervised Learning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934323" y="6280380"/>
            <a:ext cx="592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Tao Huang et al. Neighbor2Neighbor: Self-Supervised </a:t>
            </a:r>
            <a:r>
              <a:rPr lang="en-US" altLang="zh-CN" sz="1200" i="1" dirty="0" err="1" smtClean="0"/>
              <a:t>Denoising</a:t>
            </a:r>
            <a:r>
              <a:rPr lang="en-US" altLang="zh-CN" sz="1200" i="1" dirty="0" smtClean="0"/>
              <a:t> from Single Noisy Images. CVPR 2021</a:t>
            </a:r>
            <a:endParaRPr lang="zh-CN" altLang="en-US" sz="1200" i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611" y="1727743"/>
            <a:ext cx="6766229" cy="30707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6870" y="5054313"/>
            <a:ext cx="2543175" cy="714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0290" y="5406738"/>
            <a:ext cx="4991100" cy="361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9985" y="2335490"/>
            <a:ext cx="4902809" cy="193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34323" y="6280380"/>
            <a:ext cx="592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Tao Huang et al. Neighbor2Neighbor: Self-Supervised </a:t>
            </a:r>
            <a:r>
              <a:rPr lang="en-US" altLang="zh-CN" sz="1200" i="1" dirty="0" err="1" smtClean="0"/>
              <a:t>Denoising</a:t>
            </a:r>
            <a:r>
              <a:rPr lang="en-US" altLang="zh-CN" sz="1200" i="1" dirty="0" smtClean="0"/>
              <a:t> from Single Noisy Images. CVPR 2021</a:t>
            </a:r>
            <a:endParaRPr lang="zh-CN" altLang="en-US" sz="1200" i="1" dirty="0"/>
          </a:p>
        </p:txBody>
      </p:sp>
      <p:sp>
        <p:nvSpPr>
          <p:cNvPr id="5" name="文本框 4"/>
          <p:cNvSpPr txBox="1"/>
          <p:nvPr/>
        </p:nvSpPr>
        <p:spPr>
          <a:xfrm>
            <a:off x="751523" y="349686"/>
            <a:ext cx="444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Solution </a:t>
            </a:r>
            <a:r>
              <a:rPr lang="en-US" altLang="zh-CN" dirty="0" smtClean="0"/>
              <a:t>1.2 Self-supervised Learning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523" y="3751384"/>
            <a:ext cx="3788672" cy="2682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523" y="780926"/>
            <a:ext cx="9227364" cy="28051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5044" y="4077390"/>
            <a:ext cx="4426723" cy="19385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09657" y="3750654"/>
            <a:ext cx="4428256" cy="34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8697" y="1120472"/>
            <a:ext cx="7445404" cy="405607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1523" y="349686"/>
            <a:ext cx="4531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Solution </a:t>
            </a:r>
            <a:r>
              <a:rPr lang="en-US" altLang="zh-CN" dirty="0" smtClean="0"/>
              <a:t>1.2 Self-supervised Learning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884627" y="6272428"/>
            <a:ext cx="605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Lin Liu et al. Self-adaptively learning to </a:t>
            </a:r>
            <a:r>
              <a:rPr lang="en-US" altLang="zh-CN" sz="1200" i="1" dirty="0" err="1" smtClean="0"/>
              <a:t>demoire</a:t>
            </a:r>
            <a:r>
              <a:rPr lang="en-US" altLang="zh-CN" sz="1200" i="1" dirty="0" smtClean="0"/>
              <a:t> from focused and defocused image pairs. </a:t>
            </a:r>
            <a:r>
              <a:rPr lang="en-US" altLang="zh-CN" sz="1200" i="1" dirty="0" err="1" smtClean="0"/>
              <a:t>NeurIPS</a:t>
            </a:r>
            <a:r>
              <a:rPr lang="en-US" altLang="zh-CN" sz="1200" i="1" dirty="0" smtClean="0"/>
              <a:t> 2020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2366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51523" y="349686"/>
            <a:ext cx="464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Solution </a:t>
            </a:r>
            <a:r>
              <a:rPr lang="en-US" altLang="zh-CN" dirty="0" smtClean="0"/>
              <a:t>1.2 Self-supervised Learning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884627" y="6272428"/>
            <a:ext cx="605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Lin Liu et al. Self-adaptively learning to </a:t>
            </a:r>
            <a:r>
              <a:rPr lang="en-US" altLang="zh-CN" sz="1200" i="1" dirty="0" err="1" smtClean="0"/>
              <a:t>demoire</a:t>
            </a:r>
            <a:r>
              <a:rPr lang="en-US" altLang="zh-CN" sz="1200" i="1" dirty="0" smtClean="0"/>
              <a:t> from focused and defocused image pairs. </a:t>
            </a:r>
            <a:r>
              <a:rPr lang="en-US" altLang="zh-CN" sz="1200" i="1" dirty="0" err="1" smtClean="0"/>
              <a:t>NeurIPS</a:t>
            </a:r>
            <a:r>
              <a:rPr lang="en-US" altLang="zh-CN" sz="1200" i="1" dirty="0" smtClean="0"/>
              <a:t> 2020</a:t>
            </a:r>
            <a:endParaRPr lang="zh-CN" altLang="en-US" sz="1200" i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867" y="4339755"/>
            <a:ext cx="8263186" cy="14726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5622" y="811123"/>
            <a:ext cx="8139068" cy="33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0051"/>
            <a:ext cx="10515600" cy="6096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5258"/>
            <a:ext cx="10515600" cy="530699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Tasks of image restoration</a:t>
            </a:r>
          </a:p>
          <a:p>
            <a:r>
              <a:rPr lang="en-US" altLang="zh-CN" dirty="0"/>
              <a:t>General </a:t>
            </a:r>
            <a:r>
              <a:rPr lang="en-US" altLang="zh-CN" dirty="0" smtClean="0"/>
              <a:t>intelligent </a:t>
            </a:r>
            <a:r>
              <a:rPr lang="en-US" altLang="zh-CN" dirty="0"/>
              <a:t>i</a:t>
            </a:r>
            <a:r>
              <a:rPr lang="en-US" altLang="zh-CN" dirty="0" smtClean="0"/>
              <a:t>mage restoration Model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800" dirty="0" smtClean="0"/>
              <a:t>Data: Real </a:t>
            </a:r>
            <a:r>
              <a:rPr lang="en-US" altLang="zh-CN" sz="2800" dirty="0"/>
              <a:t>data is difficult to obtain</a:t>
            </a:r>
          </a:p>
          <a:p>
            <a:pPr lvl="1"/>
            <a:r>
              <a:rPr lang="en-US" altLang="zh-CN" dirty="0"/>
              <a:t>1. Synthesize more realistic data</a:t>
            </a:r>
            <a:endParaRPr lang="zh-CN" altLang="en-US" dirty="0"/>
          </a:p>
          <a:p>
            <a:pPr lvl="1"/>
            <a:r>
              <a:rPr lang="en-US" altLang="zh-CN" dirty="0"/>
              <a:t>2. Self-supervised Learning</a:t>
            </a:r>
            <a:endParaRPr lang="zh-CN" altLang="en-US" dirty="0"/>
          </a:p>
          <a:p>
            <a:pPr lvl="1"/>
            <a:r>
              <a:rPr lang="en-US" altLang="zh-CN" dirty="0"/>
              <a:t>3. Pre-trained </a:t>
            </a:r>
            <a:r>
              <a:rPr lang="en-US" altLang="zh-CN" dirty="0" smtClean="0"/>
              <a:t>Model</a:t>
            </a:r>
          </a:p>
          <a:p>
            <a:r>
              <a:rPr lang="en-US" altLang="zh-CN" dirty="0" smtClean="0"/>
              <a:t>Model: Existing models </a:t>
            </a:r>
            <a:r>
              <a:rPr lang="en-US" altLang="zh-CN" dirty="0"/>
              <a:t>are not capable of mining useful information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/>
              <a:t>1. Introducing Guidance Information</a:t>
            </a:r>
          </a:p>
          <a:p>
            <a:pPr lvl="2"/>
            <a:r>
              <a:rPr lang="en-US" altLang="zh-CN" dirty="0"/>
              <a:t>Self-guidance</a:t>
            </a:r>
          </a:p>
          <a:p>
            <a:pPr lvl="2"/>
            <a:r>
              <a:rPr lang="en-US" altLang="zh-CN" dirty="0"/>
              <a:t>External guidance</a:t>
            </a:r>
            <a:endParaRPr lang="zh-CN" altLang="en-US" dirty="0"/>
          </a:p>
          <a:p>
            <a:pPr lvl="1"/>
            <a:r>
              <a:rPr lang="en-US" altLang="zh-CN" dirty="0"/>
              <a:t>2. Mining Frequency Domain </a:t>
            </a:r>
            <a:r>
              <a:rPr lang="en-US" altLang="zh-CN" dirty="0" smtClean="0"/>
              <a:t>Information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49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6920" y="700405"/>
            <a:ext cx="10515600" cy="1325563"/>
          </a:xfrm>
        </p:spPr>
        <p:txBody>
          <a:bodyPr/>
          <a:lstStyle/>
          <a:p>
            <a:r>
              <a:rPr lang="en-US" altLang="zh-CN" dirty="0"/>
              <a:t>Solution </a:t>
            </a:r>
            <a:r>
              <a:rPr lang="en-US" altLang="zh-CN" dirty="0" smtClean="0"/>
              <a:t>1.3: Pre-trained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6920" y="2485381"/>
            <a:ext cx="10515600" cy="334825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Motivation: 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dirty="0" smtClean="0"/>
              <a:t>pre-trained </a:t>
            </a:r>
            <a:r>
              <a:rPr lang="en-US" altLang="zh-CN" dirty="0"/>
              <a:t>model trained on different tasks and large </a:t>
            </a:r>
            <a:r>
              <a:rPr lang="en-US" altLang="zh-CN" dirty="0" smtClean="0"/>
              <a:t>scale dataset </a:t>
            </a:r>
            <a:r>
              <a:rPr lang="en-US" altLang="zh-CN" dirty="0"/>
              <a:t>can obtain natural image </a:t>
            </a:r>
            <a:r>
              <a:rPr lang="en-US" altLang="zh-CN" dirty="0" smtClean="0"/>
              <a:t>prior.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Problem:</a:t>
            </a:r>
            <a:endParaRPr lang="en-US" altLang="zh-CN" dirty="0"/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pre-trained model needs to be compatible with different image processing </a:t>
            </a:r>
            <a:r>
              <a:rPr lang="en-US" altLang="zh-CN" dirty="0" smtClean="0"/>
              <a:t>tasks.</a:t>
            </a:r>
          </a:p>
          <a:p>
            <a:pPr lvl="1"/>
            <a:r>
              <a:rPr lang="en-US" altLang="zh-CN" dirty="0" smtClean="0"/>
              <a:t>large-scale </a:t>
            </a:r>
            <a:r>
              <a:rPr lang="en-US" altLang="zh-CN" dirty="0"/>
              <a:t>dataset </a:t>
            </a:r>
            <a:r>
              <a:rPr lang="en-US" altLang="zh-CN" dirty="0" smtClean="0"/>
              <a:t>must be used.</a:t>
            </a:r>
          </a:p>
        </p:txBody>
      </p:sp>
    </p:spTree>
    <p:extLst>
      <p:ext uri="{BB962C8B-B14F-4D97-AF65-F5344CB8AC3E}">
        <p14:creationId xmlns:p14="http://schemas.microsoft.com/office/powerpoint/2010/main" val="26984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51523" y="349686"/>
            <a:ext cx="372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Solution </a:t>
            </a:r>
            <a:r>
              <a:rPr lang="en-US" altLang="zh-CN" dirty="0" smtClean="0"/>
              <a:t>1.3 Pre-trained Model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5114" y="1275610"/>
            <a:ext cx="7687669" cy="363069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34323" y="6280380"/>
            <a:ext cx="5929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err="1" smtClean="0"/>
              <a:t>Hanting</a:t>
            </a:r>
            <a:r>
              <a:rPr lang="en-US" altLang="zh-CN" sz="1200" i="1" dirty="0" smtClean="0"/>
              <a:t> Chen et al. Pre-Trained Image Processing Transformer. CVPR 2021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025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934323" y="6280380"/>
            <a:ext cx="5929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err="1" smtClean="0"/>
              <a:t>Hanting</a:t>
            </a:r>
            <a:r>
              <a:rPr lang="en-US" altLang="zh-CN" sz="1200" i="1" dirty="0" smtClean="0"/>
              <a:t> Chen et al. Pre-Trained Image Processing Transformer. CVPR 2021</a:t>
            </a:r>
            <a:endParaRPr lang="zh-CN" altLang="en-US" sz="1200" i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076" y="1511535"/>
            <a:ext cx="4173175" cy="35546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4504" y="1604135"/>
            <a:ext cx="6948280" cy="355462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1523" y="349686"/>
            <a:ext cx="372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Solution </a:t>
            </a:r>
            <a:r>
              <a:rPr lang="en-US" altLang="zh-CN" dirty="0" smtClean="0"/>
              <a:t>1.3 Pre-trained Model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18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0051"/>
            <a:ext cx="10515600" cy="6096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5258"/>
            <a:ext cx="10515600" cy="530699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Tasks of image restoration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General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intelligent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mage restoration Model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Data: Real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data is difficult to obtain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1. Synthesize more realistic data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2. Self-supervised Learning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3. Pre-trained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</a:t>
            </a:r>
          </a:p>
          <a:p>
            <a:r>
              <a:rPr lang="en-US" altLang="zh-CN" dirty="0" smtClean="0"/>
              <a:t>Model: Existing models </a:t>
            </a:r>
            <a:r>
              <a:rPr lang="en-US" altLang="zh-CN" dirty="0"/>
              <a:t>are not capable of mining useful information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/>
              <a:t>1. Introducing Guidance Information</a:t>
            </a:r>
          </a:p>
          <a:p>
            <a:pPr lvl="2"/>
            <a:r>
              <a:rPr lang="en-US" altLang="zh-CN" dirty="0"/>
              <a:t>Self-guidance</a:t>
            </a:r>
          </a:p>
          <a:p>
            <a:pPr lvl="2"/>
            <a:r>
              <a:rPr lang="en-US" altLang="zh-CN" dirty="0"/>
              <a:t>External guidance</a:t>
            </a:r>
            <a:endParaRPr lang="zh-CN" altLang="en-US" dirty="0"/>
          </a:p>
          <a:p>
            <a:pPr lvl="1"/>
            <a:r>
              <a:rPr lang="en-US" altLang="zh-CN" dirty="0"/>
              <a:t>2. Mining Frequency Domain </a:t>
            </a:r>
            <a:r>
              <a:rPr lang="en-US" altLang="zh-CN" dirty="0" smtClean="0"/>
              <a:t>Information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97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794558" cy="4351338"/>
          </a:xfrm>
        </p:spPr>
        <p:txBody>
          <a:bodyPr/>
          <a:lstStyle/>
          <a:p>
            <a:r>
              <a:rPr lang="en-US" altLang="zh-CN" dirty="0" smtClean="0"/>
              <a:t>Problem 2: </a:t>
            </a:r>
          </a:p>
          <a:p>
            <a:pPr lvl="1"/>
            <a:r>
              <a:rPr lang="en-US" altLang="zh-CN" dirty="0" smtClean="0"/>
              <a:t>Existing models are not capable of mining useful information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Solution:</a:t>
            </a:r>
          </a:p>
          <a:p>
            <a:pPr lvl="1"/>
            <a:r>
              <a:rPr lang="en-US" altLang="zh-CN" dirty="0" smtClean="0"/>
              <a:t>2.1 Introducing Guidance Information</a:t>
            </a:r>
          </a:p>
          <a:p>
            <a:pPr lvl="2"/>
            <a:r>
              <a:rPr lang="en-US" altLang="zh-CN" dirty="0" smtClean="0"/>
              <a:t>Self-guidance</a:t>
            </a:r>
          </a:p>
          <a:p>
            <a:pPr lvl="2"/>
            <a:r>
              <a:rPr lang="en-US" altLang="zh-CN" dirty="0" smtClean="0"/>
              <a:t>External guidance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2.2 Mining Frequency Domain Information</a:t>
            </a: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48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6920" y="700405"/>
            <a:ext cx="10515600" cy="1325563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latin typeface="+mj-lt"/>
              </a:rPr>
              <a:t>Solution </a:t>
            </a:r>
            <a:r>
              <a:rPr lang="en-US" altLang="zh-CN" sz="4400" dirty="0" smtClean="0">
                <a:latin typeface="+mj-lt"/>
              </a:rPr>
              <a:t>2.1: Introducing Guidance Information </a:t>
            </a:r>
            <a:endParaRPr lang="zh-CN" altLang="en-US" sz="4400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5585" y="2485381"/>
            <a:ext cx="10716935" cy="3348259"/>
          </a:xfrm>
        </p:spPr>
        <p:txBody>
          <a:bodyPr>
            <a:normAutofit/>
          </a:bodyPr>
          <a:lstStyle/>
          <a:p>
            <a:r>
              <a:rPr lang="en-US" altLang="zh-CN" dirty="0"/>
              <a:t>Self guidance: </a:t>
            </a:r>
          </a:p>
          <a:p>
            <a:pPr lvl="1"/>
            <a:r>
              <a:rPr lang="en-US" altLang="zh-CN" dirty="0"/>
              <a:t>Get some information or prior knowledge from the degraded images.</a:t>
            </a:r>
          </a:p>
          <a:p>
            <a:pPr lvl="1"/>
            <a:r>
              <a:rPr lang="en-US" altLang="zh-CN" dirty="0"/>
              <a:t>More </a:t>
            </a:r>
            <a:r>
              <a:rPr lang="en-US" altLang="zh-CN" dirty="0" smtClean="0"/>
              <a:t>challenging </a:t>
            </a:r>
            <a:r>
              <a:rPr lang="en-US" altLang="zh-CN" dirty="0"/>
              <a:t>than external guidance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External </a:t>
            </a:r>
            <a:r>
              <a:rPr lang="en-US" altLang="zh-CN" dirty="0"/>
              <a:t>guidance:</a:t>
            </a:r>
          </a:p>
          <a:p>
            <a:pPr lvl="1"/>
            <a:r>
              <a:rPr lang="en-US" altLang="zh-CN" dirty="0" smtClean="0"/>
              <a:t>Obtain </a:t>
            </a:r>
            <a:r>
              <a:rPr lang="en-US" altLang="zh-CN" dirty="0"/>
              <a:t>some </a:t>
            </a:r>
            <a:r>
              <a:rPr lang="en-US" altLang="zh-CN" dirty="0" smtClean="0"/>
              <a:t>useful information from other images</a:t>
            </a:r>
          </a:p>
          <a:p>
            <a:pPr lvl="1"/>
            <a:r>
              <a:rPr lang="en-US" altLang="zh-CN" dirty="0" smtClean="0"/>
              <a:t>E.g. super-resolution (depth map);  </a:t>
            </a:r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366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6513" y="1506482"/>
            <a:ext cx="8234322" cy="2988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1523" y="349686"/>
            <a:ext cx="545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Solution 2.1 Introducing guidance information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—self guidance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152201" y="6207520"/>
            <a:ext cx="4218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i="1" dirty="0" err="1"/>
              <a:t>Shuhang</a:t>
            </a:r>
            <a:r>
              <a:rPr lang="en-US" altLang="zh-CN" sz="1200" i="1" dirty="0"/>
              <a:t> </a:t>
            </a:r>
            <a:r>
              <a:rPr lang="en-US" altLang="zh-CN" sz="1200" i="1" dirty="0" err="1"/>
              <a:t>Gu</a:t>
            </a:r>
            <a:r>
              <a:rPr lang="en-US" altLang="zh-CN" sz="1200" i="1" dirty="0"/>
              <a:t> et al. </a:t>
            </a:r>
            <a:r>
              <a:rPr lang="en-US" altLang="zh-CN" sz="1200" i="1" dirty="0" smtClean="0"/>
              <a:t>Self-Guided Network for </a:t>
            </a:r>
            <a:r>
              <a:rPr lang="en-US" altLang="zh-CN" sz="1200" i="1" dirty="0"/>
              <a:t>Fast Image </a:t>
            </a:r>
            <a:r>
              <a:rPr lang="en-US" altLang="zh-CN" sz="1200" i="1" dirty="0" err="1"/>
              <a:t>Denoising</a:t>
            </a:r>
            <a:r>
              <a:rPr lang="en-US" altLang="zh-CN" sz="1200" i="1" dirty="0"/>
              <a:t>.</a:t>
            </a:r>
          </a:p>
          <a:p>
            <a:r>
              <a:rPr lang="en-US" altLang="zh-CN" sz="1200" i="1" dirty="0"/>
              <a:t>ICCV </a:t>
            </a:r>
            <a:r>
              <a:rPr lang="en-US" altLang="zh-CN" sz="1200" i="1" dirty="0" smtClean="0"/>
              <a:t>2019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174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90" y="2263513"/>
            <a:ext cx="9286875" cy="22383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1523" y="349686"/>
            <a:ext cx="545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Solution 2.1 Introducing guidance information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—self guidance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152201" y="6207520"/>
            <a:ext cx="4218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i="1" dirty="0" err="1"/>
              <a:t>Shuhang</a:t>
            </a:r>
            <a:r>
              <a:rPr lang="en-US" altLang="zh-CN" sz="1200" i="1" dirty="0"/>
              <a:t> </a:t>
            </a:r>
            <a:r>
              <a:rPr lang="en-US" altLang="zh-CN" sz="1200" i="1" dirty="0" err="1"/>
              <a:t>Gu</a:t>
            </a:r>
            <a:r>
              <a:rPr lang="en-US" altLang="zh-CN" sz="1200" i="1" dirty="0"/>
              <a:t> et al. </a:t>
            </a:r>
            <a:r>
              <a:rPr lang="en-US" altLang="zh-CN" sz="1200" i="1" dirty="0" smtClean="0"/>
              <a:t>Self-Guided Network for </a:t>
            </a:r>
            <a:r>
              <a:rPr lang="en-US" altLang="zh-CN" sz="1200" i="1" dirty="0"/>
              <a:t>Fast Image </a:t>
            </a:r>
            <a:r>
              <a:rPr lang="en-US" altLang="zh-CN" sz="1200" i="1" dirty="0" err="1"/>
              <a:t>Denoising</a:t>
            </a:r>
            <a:r>
              <a:rPr lang="en-US" altLang="zh-CN" sz="1200" i="1" dirty="0"/>
              <a:t>.</a:t>
            </a:r>
          </a:p>
          <a:p>
            <a:r>
              <a:rPr lang="en-US" altLang="zh-CN" sz="1200" i="1" dirty="0"/>
              <a:t>ICCV </a:t>
            </a:r>
            <a:r>
              <a:rPr lang="en-US" altLang="zh-CN" sz="1200" i="1" dirty="0" smtClean="0"/>
              <a:t>2019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07852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8725" y="1528016"/>
            <a:ext cx="6970934" cy="35312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44139" y="6296284"/>
            <a:ext cx="524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Lin Liu et al. Joint </a:t>
            </a:r>
            <a:r>
              <a:rPr lang="en-US" altLang="zh-CN" sz="1200" i="1" dirty="0" err="1" smtClean="0"/>
              <a:t>demosaicing</a:t>
            </a:r>
            <a:r>
              <a:rPr lang="en-US" altLang="zh-CN" sz="1200" i="1" dirty="0" smtClean="0"/>
              <a:t> and </a:t>
            </a:r>
            <a:r>
              <a:rPr lang="en-US" altLang="zh-CN" sz="1200" i="1" dirty="0" err="1" smtClean="0"/>
              <a:t>denoising</a:t>
            </a:r>
            <a:r>
              <a:rPr lang="en-US" altLang="zh-CN" sz="1200" i="1" dirty="0" smtClean="0"/>
              <a:t> with self guidance.</a:t>
            </a:r>
          </a:p>
          <a:p>
            <a:r>
              <a:rPr lang="en-US" altLang="zh-CN" sz="1200" i="1" dirty="0" smtClean="0"/>
              <a:t>CVPR 2020</a:t>
            </a:r>
            <a:endParaRPr lang="zh-CN" altLang="en-US" sz="1200" i="1" dirty="0"/>
          </a:p>
        </p:txBody>
      </p:sp>
      <p:sp>
        <p:nvSpPr>
          <p:cNvPr id="7" name="文本框 6"/>
          <p:cNvSpPr txBox="1"/>
          <p:nvPr/>
        </p:nvSpPr>
        <p:spPr>
          <a:xfrm>
            <a:off x="7633252" y="1267656"/>
            <a:ext cx="289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Green channel guidance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522428" y="1343350"/>
            <a:ext cx="4110824" cy="1256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7744570" y="1636988"/>
            <a:ext cx="540688" cy="334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188473" y="5319658"/>
            <a:ext cx="477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Adaptive guidance, not just simply concatenate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51523" y="349686"/>
            <a:ext cx="545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Solution 2.1 Introducing guidance information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—self guidance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27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6621" y="1696757"/>
            <a:ext cx="8201860" cy="30438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44139" y="6296284"/>
            <a:ext cx="524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Lin Liu et al. Joint </a:t>
            </a:r>
            <a:r>
              <a:rPr lang="en-US" altLang="zh-CN" sz="1200" i="1" dirty="0" err="1" smtClean="0"/>
              <a:t>demosaicing</a:t>
            </a:r>
            <a:r>
              <a:rPr lang="en-US" altLang="zh-CN" sz="1200" i="1" dirty="0" smtClean="0"/>
              <a:t> and </a:t>
            </a:r>
            <a:r>
              <a:rPr lang="en-US" altLang="zh-CN" sz="1200" i="1" dirty="0" err="1" smtClean="0"/>
              <a:t>denoising</a:t>
            </a:r>
            <a:r>
              <a:rPr lang="en-US" altLang="zh-CN" sz="1200" i="1" dirty="0" smtClean="0"/>
              <a:t> with self guidance.</a:t>
            </a:r>
          </a:p>
          <a:p>
            <a:r>
              <a:rPr lang="en-US" altLang="zh-CN" sz="1200" i="1" dirty="0" smtClean="0"/>
              <a:t>CVPR 2020</a:t>
            </a:r>
            <a:endParaRPr lang="zh-CN" altLang="en-US" sz="1200" i="1" dirty="0"/>
          </a:p>
        </p:txBody>
      </p:sp>
      <p:sp>
        <p:nvSpPr>
          <p:cNvPr id="10" name="矩形 9"/>
          <p:cNvSpPr/>
          <p:nvPr/>
        </p:nvSpPr>
        <p:spPr>
          <a:xfrm>
            <a:off x="7704814" y="1501175"/>
            <a:ext cx="898497" cy="391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772399" y="1633290"/>
            <a:ext cx="98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Ours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51523" y="349686"/>
            <a:ext cx="545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Solution 2.1 Introducing guidance information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—self guidance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55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0051"/>
            <a:ext cx="10515600" cy="6096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5258"/>
            <a:ext cx="10515600" cy="530699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Tasks of image restoration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General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intelligent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mage restoration Model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Data: Real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data is difficult to obtain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1. Synthesize more realistic data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2. Self-supervised Learning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3. Pre-trained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Model: Existing models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are not capable of mining useful information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1. Introducing Guidance Information</a:t>
            </a:r>
          </a:p>
          <a:p>
            <a:pPr lvl="2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Self-guidance</a:t>
            </a:r>
          </a:p>
          <a:p>
            <a:pPr lvl="2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External guidance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2. Mining Frequency Domain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Information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04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2197" y="2007395"/>
            <a:ext cx="6133439" cy="334135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84627" y="6272428"/>
            <a:ext cx="605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Lin Liu et al. Self-adaptively learning to </a:t>
            </a:r>
            <a:r>
              <a:rPr lang="en-US" altLang="zh-CN" sz="1200" i="1" dirty="0" err="1" smtClean="0"/>
              <a:t>demoire</a:t>
            </a:r>
            <a:r>
              <a:rPr lang="en-US" altLang="zh-CN" sz="1200" i="1" dirty="0" smtClean="0"/>
              <a:t> from focused and defocused image pairs. </a:t>
            </a:r>
            <a:r>
              <a:rPr lang="en-US" altLang="zh-CN" sz="1200" i="1" dirty="0" err="1" smtClean="0"/>
              <a:t>NeurIPS</a:t>
            </a:r>
            <a:r>
              <a:rPr lang="en-US" altLang="zh-CN" sz="1200" i="1" dirty="0" smtClean="0"/>
              <a:t> 2020</a:t>
            </a:r>
            <a:endParaRPr lang="zh-CN" altLang="en-US" sz="1200" i="1" dirty="0"/>
          </a:p>
        </p:txBody>
      </p:sp>
      <p:sp>
        <p:nvSpPr>
          <p:cNvPr id="7" name="文本框 6"/>
          <p:cNvSpPr txBox="1"/>
          <p:nvPr/>
        </p:nvSpPr>
        <p:spPr>
          <a:xfrm>
            <a:off x="751523" y="361261"/>
            <a:ext cx="5417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Solution 2.1 Introducing guidance information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—external guidance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783962" y="1366676"/>
            <a:ext cx="625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Introducing </a:t>
            </a:r>
            <a:r>
              <a:rPr lang="en-US" altLang="zh-CN" b="1" dirty="0" smtClean="0"/>
              <a:t>defocused image </a:t>
            </a:r>
            <a:r>
              <a:rPr lang="en-US" altLang="zh-CN" dirty="0" smtClean="0"/>
              <a:t>to </a:t>
            </a:r>
            <a:r>
              <a:rPr lang="en-US" altLang="zh-CN" dirty="0" err="1" smtClean="0"/>
              <a:t>moire</a:t>
            </a:r>
            <a:r>
              <a:rPr lang="en-US" altLang="zh-CN" dirty="0" smtClean="0"/>
              <a:t> pattern removal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72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820" y="2460762"/>
            <a:ext cx="10479611" cy="233115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85101" y="1745667"/>
            <a:ext cx="549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Introducing </a:t>
            </a:r>
            <a:r>
              <a:rPr lang="en-US" altLang="zh-CN" b="1" dirty="0" smtClean="0"/>
              <a:t>flash image </a:t>
            </a:r>
            <a:r>
              <a:rPr lang="en-US" altLang="zh-CN" dirty="0" smtClean="0"/>
              <a:t>to reflection removal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884626" y="6272428"/>
            <a:ext cx="630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err="1" smtClean="0"/>
              <a:t>Chenyang</a:t>
            </a:r>
            <a:r>
              <a:rPr lang="en-US" altLang="zh-CN" sz="1200" i="1" dirty="0" smtClean="0"/>
              <a:t> Lei et al. </a:t>
            </a:r>
            <a:r>
              <a:rPr lang="en-US" altLang="zh-CN" sz="1200" dirty="0" smtClean="0"/>
              <a:t>Robust Reflection Removal with Reflection-free Flash-only Cues.</a:t>
            </a:r>
          </a:p>
          <a:p>
            <a:r>
              <a:rPr lang="en-US" altLang="zh-CN" sz="1200" i="1" dirty="0" smtClean="0"/>
              <a:t>CVPR 2021</a:t>
            </a:r>
            <a:endParaRPr lang="zh-CN" altLang="en-US" sz="1200" i="1" dirty="0"/>
          </a:p>
        </p:txBody>
      </p:sp>
      <p:sp>
        <p:nvSpPr>
          <p:cNvPr id="8" name="文本框 7"/>
          <p:cNvSpPr txBox="1"/>
          <p:nvPr/>
        </p:nvSpPr>
        <p:spPr>
          <a:xfrm>
            <a:off x="751523" y="349686"/>
            <a:ext cx="550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Solution 2.1 Introducing guidance information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—external guidance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782" y="5073061"/>
            <a:ext cx="3009900" cy="847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682" y="5074973"/>
            <a:ext cx="2066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625296" y="6272428"/>
            <a:ext cx="6566703" cy="46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err="1" smtClean="0"/>
              <a:t>Chenyang</a:t>
            </a:r>
            <a:r>
              <a:rPr lang="en-US" altLang="zh-CN" sz="1200" i="1" dirty="0" smtClean="0"/>
              <a:t> Lei et al. </a:t>
            </a:r>
            <a:r>
              <a:rPr lang="en-US" altLang="zh-CN" sz="1200" dirty="0" smtClean="0"/>
              <a:t>Robust Reflection Removal with Reflection-free Flash-only Cues.</a:t>
            </a:r>
          </a:p>
          <a:p>
            <a:r>
              <a:rPr lang="en-US" altLang="zh-CN" sz="1200" i="1" dirty="0" smtClean="0"/>
              <a:t>CVPR 2021</a:t>
            </a:r>
            <a:endParaRPr lang="zh-CN" altLang="en-US" sz="1200" i="1" dirty="0"/>
          </a:p>
        </p:txBody>
      </p:sp>
      <p:sp>
        <p:nvSpPr>
          <p:cNvPr id="8" name="文本框 7"/>
          <p:cNvSpPr txBox="1"/>
          <p:nvPr/>
        </p:nvSpPr>
        <p:spPr>
          <a:xfrm>
            <a:off x="751523" y="349686"/>
            <a:ext cx="550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Solution 2.1 Introducing guidance information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—external guidance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95" y="980743"/>
            <a:ext cx="7053012" cy="2823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439" y="3959664"/>
            <a:ext cx="7609787" cy="19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6920" y="700405"/>
            <a:ext cx="10515600" cy="1325563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latin typeface="+mj-lt"/>
              </a:rPr>
              <a:t>Solution </a:t>
            </a:r>
            <a:r>
              <a:rPr lang="en-US" altLang="zh-CN" sz="4400" dirty="0" smtClean="0">
                <a:latin typeface="+mj-lt"/>
              </a:rPr>
              <a:t>2.2: Mining Frequency Domain Information</a:t>
            </a:r>
            <a:endParaRPr lang="zh-CN" altLang="en-US" sz="4400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6920" y="2485381"/>
            <a:ext cx="10515600" cy="334825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Motivation:</a:t>
            </a:r>
          </a:p>
          <a:p>
            <a:pPr lvl="1"/>
            <a:r>
              <a:rPr lang="en-US" altLang="zh-CN" dirty="0" smtClean="0"/>
              <a:t>Some tasks are difficult in the</a:t>
            </a:r>
            <a:r>
              <a:rPr lang="en-US" altLang="zh-CN" dirty="0"/>
              <a:t> </a:t>
            </a:r>
            <a:r>
              <a:rPr lang="en-US" altLang="zh-CN" dirty="0" smtClean="0"/>
              <a:t>spatial domain.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Issues: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Which frequency transform should we use?</a:t>
            </a:r>
          </a:p>
          <a:p>
            <a:pPr lvl="1"/>
            <a:r>
              <a:rPr lang="en-US" altLang="zh-CN" dirty="0" smtClean="0"/>
              <a:t>How to use?</a:t>
            </a:r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039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1522" y="349686"/>
            <a:ext cx="510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Solution 2.2 Mining Frequency Domain Information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725921" y="6296283"/>
            <a:ext cx="546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err="1" smtClean="0"/>
              <a:t>Bolun</a:t>
            </a:r>
            <a:r>
              <a:rPr lang="en-US" altLang="zh-CN" sz="1200" i="1" dirty="0" smtClean="0"/>
              <a:t> Zheng et al. Image </a:t>
            </a:r>
            <a:r>
              <a:rPr lang="en-US" altLang="zh-CN" sz="1200" i="1" dirty="0" err="1" smtClean="0"/>
              <a:t>Demoireing</a:t>
            </a:r>
            <a:r>
              <a:rPr lang="en-US" altLang="zh-CN" sz="1200" i="1" dirty="0" smtClean="0"/>
              <a:t> with Learnable Bandpass Filters.</a:t>
            </a:r>
          </a:p>
          <a:p>
            <a:r>
              <a:rPr lang="en-US" altLang="zh-CN" sz="1200" i="1" dirty="0" smtClean="0"/>
              <a:t>CVPR 2020</a:t>
            </a:r>
            <a:endParaRPr lang="zh-CN" altLang="en-US" sz="1200" i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1809" y="784031"/>
            <a:ext cx="7506362" cy="3008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8046" y="3880083"/>
            <a:ext cx="4256986" cy="2186761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719347" y="1088350"/>
            <a:ext cx="659958" cy="59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8049" y="4610261"/>
            <a:ext cx="2766682" cy="60639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945447" y="5836256"/>
            <a:ext cx="3562184" cy="461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698956" y="5836256"/>
            <a:ext cx="4055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The structure of </a:t>
            </a:r>
            <a:r>
              <a:rPr lang="en-US" altLang="zh-CN" sz="1400" dirty="0" err="1" smtClean="0"/>
              <a:t>moire</a:t>
            </a:r>
            <a:r>
              <a:rPr lang="en-US" altLang="zh-CN" sz="1400" dirty="0" smtClean="0"/>
              <a:t> texture removal block (MTRB).</a:t>
            </a:r>
            <a:endParaRPr lang="zh-CN" altLang="en-US" sz="1400" dirty="0"/>
          </a:p>
        </p:txBody>
      </p:sp>
      <p:sp>
        <p:nvSpPr>
          <p:cNvPr id="14" name="椭圆 13"/>
          <p:cNvSpPr/>
          <p:nvPr/>
        </p:nvSpPr>
        <p:spPr>
          <a:xfrm>
            <a:off x="890547" y="3641851"/>
            <a:ext cx="5367502" cy="2281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7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1523" y="349686"/>
            <a:ext cx="440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Solution 2.2 Mining Frequency Domain Information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4946" y="996017"/>
            <a:ext cx="7741505" cy="21328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4946" y="3298033"/>
            <a:ext cx="7741505" cy="273014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705600" y="6306443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smtClean="0"/>
              <a:t>Lin Liu et al. </a:t>
            </a:r>
            <a:r>
              <a:rPr lang="en-US" altLang="zh-CN" sz="1200" dirty="0" smtClean="0"/>
              <a:t>Wavelet-Based Dual-Branch Network for Image </a:t>
            </a:r>
            <a:r>
              <a:rPr lang="en-US" altLang="zh-CN" sz="1200" dirty="0" err="1" smtClean="0"/>
              <a:t>Demoireing</a:t>
            </a:r>
            <a:r>
              <a:rPr lang="en-US" altLang="zh-CN" sz="1200" dirty="0" smtClean="0"/>
              <a:t>.</a:t>
            </a:r>
          </a:p>
          <a:p>
            <a:r>
              <a:rPr lang="en-US" altLang="zh-CN" sz="1200" i="1" dirty="0" smtClean="0"/>
              <a:t>ECCV 2020</a:t>
            </a:r>
            <a:endParaRPr lang="zh-CN" altLang="en-US" sz="1200" i="1" dirty="0"/>
          </a:p>
        </p:txBody>
      </p:sp>
      <p:sp>
        <p:nvSpPr>
          <p:cNvPr id="12" name="椭圆 11"/>
          <p:cNvSpPr/>
          <p:nvPr/>
        </p:nvSpPr>
        <p:spPr>
          <a:xfrm>
            <a:off x="1804946" y="1217195"/>
            <a:ext cx="373711" cy="905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397903" y="1165169"/>
            <a:ext cx="435996" cy="957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843" y="2935664"/>
            <a:ext cx="6262860" cy="305047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1523" y="349686"/>
            <a:ext cx="440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Solution 2.2 Mining Frequency Domain Information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170" y="1134154"/>
            <a:ext cx="8202413" cy="166337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16378" y="6165908"/>
            <a:ext cx="662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err="1" smtClean="0"/>
              <a:t>Bolun</a:t>
            </a:r>
            <a:r>
              <a:rPr lang="en-US" altLang="zh-CN" sz="1200" i="1" dirty="0" smtClean="0"/>
              <a:t> Zheng et al. Image </a:t>
            </a:r>
            <a:r>
              <a:rPr lang="en-US" altLang="zh-CN" sz="1200" i="1" dirty="0" err="1" smtClean="0"/>
              <a:t>Demoireing</a:t>
            </a:r>
            <a:r>
              <a:rPr lang="en-US" altLang="zh-CN" sz="1200" i="1" dirty="0" smtClean="0"/>
              <a:t> with Learnable </a:t>
            </a:r>
            <a:r>
              <a:rPr lang="en-US" altLang="zh-CN" sz="1200" i="1" dirty="0" err="1" smtClean="0"/>
              <a:t>Bandpass</a:t>
            </a:r>
            <a:r>
              <a:rPr lang="en-US" altLang="zh-CN" sz="1200" i="1" dirty="0" smtClean="0"/>
              <a:t> Filters. CVPR 2020</a:t>
            </a:r>
          </a:p>
          <a:p>
            <a:endParaRPr lang="en-US" altLang="zh-CN" sz="1200" i="1" dirty="0" smtClean="0"/>
          </a:p>
          <a:p>
            <a:r>
              <a:rPr lang="en-US" altLang="zh-CN" sz="1200" i="1" dirty="0" smtClean="0"/>
              <a:t>Lin </a:t>
            </a:r>
            <a:r>
              <a:rPr lang="en-US" altLang="zh-CN" sz="1200" i="1" dirty="0"/>
              <a:t>Liu et al. </a:t>
            </a:r>
            <a:r>
              <a:rPr lang="en-US" altLang="zh-CN" sz="1200" i="1" dirty="0" smtClean="0"/>
              <a:t> </a:t>
            </a:r>
            <a:r>
              <a:rPr lang="en-US" altLang="zh-CN" sz="1200" dirty="0" smtClean="0"/>
              <a:t>Wavelet-Based </a:t>
            </a:r>
            <a:r>
              <a:rPr lang="en-US" altLang="zh-CN" sz="1200" dirty="0"/>
              <a:t>Dual-Branch Network for Image </a:t>
            </a:r>
            <a:r>
              <a:rPr lang="en-US" altLang="zh-CN" sz="1200" dirty="0" err="1" smtClean="0"/>
              <a:t>Demoireing</a:t>
            </a:r>
            <a:r>
              <a:rPr lang="en-US" altLang="zh-CN" sz="1200" dirty="0" smtClean="0"/>
              <a:t>. </a:t>
            </a:r>
            <a:r>
              <a:rPr lang="en-US" altLang="zh-CN" sz="1200" i="1" dirty="0" smtClean="0"/>
              <a:t>ECCV </a:t>
            </a:r>
            <a:r>
              <a:rPr lang="en-US" altLang="zh-CN" sz="1200" i="1" dirty="0"/>
              <a:t>2020</a:t>
            </a:r>
            <a:endParaRPr lang="zh-CN" altLang="en-US" sz="1200" i="1" dirty="0"/>
          </a:p>
          <a:p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996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9810509" cy="4351338"/>
          </a:xfrm>
        </p:spPr>
        <p:txBody>
          <a:bodyPr/>
          <a:lstStyle/>
          <a:p>
            <a:r>
              <a:rPr lang="en-US" altLang="zh-CN" dirty="0" smtClean="0"/>
              <a:t>Drawback: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dirty="0" smtClean="0"/>
              <a:t>S 1.2 </a:t>
            </a:r>
            <a:r>
              <a:rPr lang="en-US" altLang="zh-CN" dirty="0"/>
              <a:t>Self-supervised </a:t>
            </a:r>
            <a:r>
              <a:rPr lang="en-US" altLang="zh-CN" dirty="0" smtClean="0"/>
              <a:t>Learning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is task-specific design.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dirty="0"/>
              <a:t>S </a:t>
            </a:r>
            <a:r>
              <a:rPr lang="en-US" altLang="zh-CN" dirty="0" smtClean="0"/>
              <a:t>1.3 There are data bias between pre-training dataset and downstream test set.</a:t>
            </a:r>
            <a:endParaRPr lang="en-US" altLang="zh-CN" dirty="0"/>
          </a:p>
          <a:p>
            <a:pPr marL="228600" lvl="1">
              <a:spcBef>
                <a:spcPts val="1000"/>
              </a:spcBef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en-US" altLang="zh-CN" dirty="0" smtClean="0"/>
              <a:t>S 2.1 Sometimes collecting external information is complex and cost more time.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56920" y="700405"/>
            <a:ext cx="10515600" cy="1325563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 smtClean="0">
                <a:latin typeface="+mj-lt"/>
              </a:rPr>
              <a:t>Discussion</a:t>
            </a:r>
            <a:endParaRPr lang="zh-CN" alt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4419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0051"/>
            <a:ext cx="10515600" cy="6096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5258"/>
            <a:ext cx="10515600" cy="530699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Tasks of image restoration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General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intelligent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mage restoration Model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Data: Real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data is difficult to obtain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1. Synthesize more realistic data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2. Self-supervised Learning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3. Pre-trained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Model: Existing models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are not capable of mining useful information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1. Introducing Guidance Information</a:t>
            </a:r>
          </a:p>
          <a:p>
            <a:pPr lvl="2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Self-guidance</a:t>
            </a:r>
          </a:p>
          <a:p>
            <a:pPr lvl="2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External guidance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2. Mining Frequency Domain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Information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97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CN" sz="2800" dirty="0" smtClean="0"/>
              <a:t>Problem 1: </a:t>
            </a:r>
            <a:r>
              <a:rPr lang="en-US" altLang="zh-CN" sz="2800" dirty="0"/>
              <a:t>Real data is difficult to obtain</a:t>
            </a:r>
          </a:p>
          <a:p>
            <a:pPr lvl="1"/>
            <a:r>
              <a:rPr lang="en-US" altLang="zh-CN" dirty="0" smtClean="0"/>
              <a:t>S 1.1 </a:t>
            </a:r>
            <a:r>
              <a:rPr lang="en-US" altLang="zh-CN" dirty="0"/>
              <a:t>Synthesize more realistic data</a:t>
            </a:r>
            <a:endParaRPr lang="zh-CN" altLang="en-US" dirty="0"/>
          </a:p>
          <a:p>
            <a:pPr lvl="1"/>
            <a:r>
              <a:rPr lang="en-US" altLang="zh-CN" dirty="0" smtClean="0"/>
              <a:t>S 1.2 </a:t>
            </a:r>
            <a:r>
              <a:rPr lang="en-US" altLang="zh-CN" dirty="0"/>
              <a:t>Self-supervised Learning</a:t>
            </a:r>
            <a:endParaRPr lang="zh-CN" altLang="en-US" dirty="0"/>
          </a:p>
          <a:p>
            <a:pPr lvl="1"/>
            <a:r>
              <a:rPr lang="en-US" altLang="zh-CN" dirty="0" smtClean="0"/>
              <a:t>S 1.3 </a:t>
            </a:r>
            <a:r>
              <a:rPr lang="en-US" altLang="zh-CN" dirty="0"/>
              <a:t>Pre-trained </a:t>
            </a:r>
            <a:r>
              <a:rPr lang="en-US" altLang="zh-CN" dirty="0" smtClean="0"/>
              <a:t>Model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Problem 2</a:t>
            </a:r>
            <a:r>
              <a:rPr lang="en-US" altLang="zh-CN" dirty="0" smtClean="0"/>
              <a:t>: </a:t>
            </a:r>
            <a:r>
              <a:rPr lang="en-US" altLang="zh-CN" dirty="0"/>
              <a:t>Existing models are not capable of mining useful information </a:t>
            </a:r>
          </a:p>
          <a:p>
            <a:pPr lvl="1"/>
            <a:r>
              <a:rPr lang="en-US" altLang="zh-CN" dirty="0" smtClean="0"/>
              <a:t>S 2.1 </a:t>
            </a:r>
            <a:r>
              <a:rPr lang="en-US" altLang="zh-CN" dirty="0"/>
              <a:t>Introducing Guidance Information</a:t>
            </a:r>
          </a:p>
          <a:p>
            <a:pPr lvl="2"/>
            <a:r>
              <a:rPr lang="en-US" altLang="zh-CN" dirty="0"/>
              <a:t>Self-guidance</a:t>
            </a:r>
          </a:p>
          <a:p>
            <a:pPr lvl="2"/>
            <a:r>
              <a:rPr lang="en-US" altLang="zh-CN" dirty="0"/>
              <a:t>External guidance</a:t>
            </a:r>
            <a:endParaRPr lang="zh-CN" altLang="en-US" dirty="0"/>
          </a:p>
          <a:p>
            <a:pPr lvl="1"/>
            <a:r>
              <a:rPr lang="en-US" altLang="zh-CN" dirty="0" smtClean="0"/>
              <a:t>S 2.2 </a:t>
            </a:r>
            <a:r>
              <a:rPr lang="en-US" altLang="zh-CN" dirty="0"/>
              <a:t>Mining Frequency Domain Information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56920" y="700405"/>
            <a:ext cx="10515600" cy="1325563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 smtClean="0">
                <a:latin typeface="+mj-lt"/>
              </a:rPr>
              <a:t>Conclusion</a:t>
            </a:r>
            <a:endParaRPr lang="zh-CN" alt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63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63015"/>
          </a:xfrm>
        </p:spPr>
        <p:txBody>
          <a:bodyPr/>
          <a:lstStyle/>
          <a:p>
            <a:r>
              <a:rPr lang="en-US" altLang="zh-CN" dirty="0" smtClean="0"/>
              <a:t>Problem definition</a:t>
            </a:r>
          </a:p>
          <a:p>
            <a:pPr lvl="1"/>
            <a:r>
              <a:rPr lang="en-US" altLang="zh-CN" dirty="0" smtClean="0"/>
              <a:t>Image restoration (IR): The operation of taking a corrupt/noisy image and estimating the clean, original image.</a:t>
            </a:r>
          </a:p>
          <a:p>
            <a:pPr lvl="1"/>
            <a:endParaRPr lang="en-US" altLang="zh-CN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38200" y="5008881"/>
            <a:ext cx="10515600" cy="14833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Difference from image enhancement (IE)</a:t>
            </a:r>
          </a:p>
          <a:p>
            <a:pPr lvl="1"/>
            <a:r>
              <a:rPr lang="en-US" altLang="zh-CN" dirty="0" smtClean="0"/>
              <a:t>IE: </a:t>
            </a:r>
          </a:p>
          <a:p>
            <a:pPr lvl="2"/>
            <a:r>
              <a:rPr lang="en-US" altLang="zh-CN" dirty="0" smtClean="0"/>
              <a:t>Emphasize features of the images;</a:t>
            </a:r>
          </a:p>
          <a:p>
            <a:pPr lvl="2"/>
            <a:r>
              <a:rPr lang="en-US" altLang="zh-CN" dirty="0" smtClean="0"/>
              <a:t>Make the image more pleasing to the observer;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8680" y="3128488"/>
            <a:ext cx="1668116" cy="12499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363" y="3094036"/>
            <a:ext cx="1689764" cy="12499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7876" y="3094036"/>
            <a:ext cx="1702506" cy="1249998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2679094" y="3580924"/>
            <a:ext cx="1669386" cy="396240"/>
          </a:xfrm>
          <a:prstGeom prst="rightArrow">
            <a:avLst>
              <a:gd name="adj1" fmla="val 50000"/>
              <a:gd name="adj2" fmla="val 10106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387600" y="4146283"/>
            <a:ext cx="296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Corrupt by motion blur/noise/</a:t>
            </a:r>
            <a:r>
              <a:rPr lang="en-US" altLang="zh-CN" sz="1600" dirty="0" err="1" smtClean="0"/>
              <a:t>mis</a:t>
            </a:r>
            <a:r>
              <a:rPr lang="en-US" altLang="zh-CN" sz="1600" dirty="0" smtClean="0"/>
              <a:t>-focus…</a:t>
            </a:r>
            <a:endParaRPr lang="zh-CN" altLang="en-US" sz="1600" dirty="0"/>
          </a:p>
        </p:txBody>
      </p:sp>
      <p:sp>
        <p:nvSpPr>
          <p:cNvPr id="14" name="右箭头 13"/>
          <p:cNvSpPr/>
          <p:nvPr/>
        </p:nvSpPr>
        <p:spPr>
          <a:xfrm>
            <a:off x="6639560" y="3590608"/>
            <a:ext cx="1669386" cy="396240"/>
          </a:xfrm>
          <a:prstGeom prst="rightArrow">
            <a:avLst>
              <a:gd name="adj1" fmla="val 50000"/>
              <a:gd name="adj2" fmla="val 10106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639560" y="4196428"/>
            <a:ext cx="203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Estimating the clean image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478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564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2600" dirty="0"/>
              <a:t>Shanxin Yuan et al. AIM 2019 Challenge on Image </a:t>
            </a:r>
            <a:r>
              <a:rPr lang="en-US" altLang="zh-CN" sz="2600" dirty="0" err="1"/>
              <a:t>Demoireing</a:t>
            </a:r>
            <a:r>
              <a:rPr lang="en-US" altLang="zh-CN" sz="2600" dirty="0"/>
              <a:t>: Dataset and Study. ICCV 2019</a:t>
            </a:r>
          </a:p>
          <a:p>
            <a:pPr>
              <a:lnSpc>
                <a:spcPct val="120000"/>
              </a:lnSpc>
            </a:pPr>
            <a:r>
              <a:rPr lang="en-US" altLang="zh-CN" sz="2600" dirty="0"/>
              <a:t>Yao Li et al. Realistic </a:t>
            </a:r>
            <a:r>
              <a:rPr lang="en-US" altLang="zh-CN" sz="2600" dirty="0" err="1"/>
              <a:t>sRGB</a:t>
            </a:r>
            <a:r>
              <a:rPr lang="en-US" altLang="zh-CN" sz="2600" dirty="0"/>
              <a:t> Noisy Image Generation for Image </a:t>
            </a:r>
            <a:r>
              <a:rPr lang="en-US" altLang="zh-CN" sz="2600" dirty="0" err="1" smtClean="0"/>
              <a:t>Denoising</a:t>
            </a:r>
            <a:r>
              <a:rPr lang="en-US" altLang="zh-CN" sz="26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600" dirty="0" smtClean="0"/>
              <a:t>Tao </a:t>
            </a:r>
            <a:r>
              <a:rPr lang="en-US" altLang="zh-CN" sz="2600" dirty="0"/>
              <a:t>Huang et al. Neighbor2Neighbor: Self-Supervised </a:t>
            </a:r>
            <a:r>
              <a:rPr lang="en-US" altLang="zh-CN" sz="2600" dirty="0" err="1"/>
              <a:t>Denoising</a:t>
            </a:r>
            <a:r>
              <a:rPr lang="en-US" altLang="zh-CN" sz="2600" dirty="0"/>
              <a:t> from Single Noisy Images. CVPR </a:t>
            </a:r>
            <a:r>
              <a:rPr lang="en-US" altLang="zh-CN" sz="2600" dirty="0" smtClean="0"/>
              <a:t>2021</a:t>
            </a:r>
          </a:p>
          <a:p>
            <a:pPr>
              <a:lnSpc>
                <a:spcPct val="120000"/>
              </a:lnSpc>
            </a:pPr>
            <a:r>
              <a:rPr lang="en-US" altLang="zh-CN" sz="2600" dirty="0" err="1"/>
              <a:t>Hanting</a:t>
            </a:r>
            <a:r>
              <a:rPr lang="en-US" altLang="zh-CN" sz="2600" dirty="0"/>
              <a:t> Chen et al. Pre-Trained Image Processing Transformer. CVPR </a:t>
            </a:r>
            <a:r>
              <a:rPr lang="en-US" altLang="zh-CN" sz="2600" dirty="0" smtClean="0"/>
              <a:t>2021</a:t>
            </a:r>
          </a:p>
          <a:p>
            <a:pPr>
              <a:lnSpc>
                <a:spcPct val="120000"/>
              </a:lnSpc>
            </a:pPr>
            <a:r>
              <a:rPr lang="en-US" altLang="zh-CN" sz="2600" dirty="0"/>
              <a:t>Lin Liu et al. Self-adaptively learning to </a:t>
            </a:r>
            <a:r>
              <a:rPr lang="en-US" altLang="zh-CN" sz="2600" dirty="0" err="1"/>
              <a:t>demoire</a:t>
            </a:r>
            <a:r>
              <a:rPr lang="en-US" altLang="zh-CN" sz="2600" dirty="0"/>
              <a:t> from focused and defocused image pairs. </a:t>
            </a:r>
            <a:r>
              <a:rPr lang="en-US" altLang="zh-CN" sz="2600" dirty="0" err="1"/>
              <a:t>NeurIPS</a:t>
            </a:r>
            <a:r>
              <a:rPr lang="en-US" altLang="zh-CN" sz="2600" dirty="0"/>
              <a:t> </a:t>
            </a:r>
            <a:r>
              <a:rPr lang="en-US" altLang="zh-CN" sz="2600" dirty="0" smtClean="0"/>
              <a:t>2020</a:t>
            </a:r>
          </a:p>
          <a:p>
            <a:pPr>
              <a:lnSpc>
                <a:spcPct val="120000"/>
              </a:lnSpc>
            </a:pPr>
            <a:r>
              <a:rPr lang="en-US" altLang="zh-CN" sz="2600" dirty="0" err="1"/>
              <a:t>Chenyang</a:t>
            </a:r>
            <a:r>
              <a:rPr lang="en-US" altLang="zh-CN" sz="2600" dirty="0"/>
              <a:t> Lei et al. Robust Reflection Removal with Reflection-free Flash-only </a:t>
            </a:r>
            <a:r>
              <a:rPr lang="en-US" altLang="zh-CN" sz="2600" dirty="0" smtClean="0"/>
              <a:t>Cues. CVPR 2021</a:t>
            </a:r>
            <a:endParaRPr lang="en-US" altLang="zh-CN" sz="2600" dirty="0"/>
          </a:p>
          <a:p>
            <a:pPr>
              <a:lnSpc>
                <a:spcPct val="120000"/>
              </a:lnSpc>
            </a:pPr>
            <a:r>
              <a:rPr lang="en-US" altLang="zh-CN" sz="2600" dirty="0" err="1"/>
              <a:t>Bolun</a:t>
            </a:r>
            <a:r>
              <a:rPr lang="en-US" altLang="zh-CN" sz="2600" dirty="0"/>
              <a:t> Zheng et al. Image </a:t>
            </a:r>
            <a:r>
              <a:rPr lang="en-US" altLang="zh-CN" sz="2600" dirty="0" err="1"/>
              <a:t>Demoireing</a:t>
            </a:r>
            <a:r>
              <a:rPr lang="en-US" altLang="zh-CN" sz="2600" dirty="0"/>
              <a:t> with Learnable </a:t>
            </a:r>
            <a:r>
              <a:rPr lang="en-US" altLang="zh-CN" sz="2600" dirty="0" err="1"/>
              <a:t>Bandpass</a:t>
            </a:r>
            <a:r>
              <a:rPr lang="en-US" altLang="zh-CN" sz="2600" dirty="0"/>
              <a:t> </a:t>
            </a:r>
            <a:r>
              <a:rPr lang="en-US" altLang="zh-CN" sz="2600" dirty="0" smtClean="0"/>
              <a:t>Filters. CVPR 2020</a:t>
            </a:r>
          </a:p>
          <a:p>
            <a:pPr>
              <a:lnSpc>
                <a:spcPct val="120000"/>
              </a:lnSpc>
            </a:pPr>
            <a:r>
              <a:rPr lang="en-US" altLang="zh-CN" sz="2600" dirty="0"/>
              <a:t>Lin Liu et al. Wavelet-Based Dual-Branch Network for Image </a:t>
            </a:r>
            <a:r>
              <a:rPr lang="en-US" altLang="zh-CN" sz="2600" dirty="0" err="1" smtClean="0"/>
              <a:t>Demoireing</a:t>
            </a:r>
            <a:r>
              <a:rPr lang="en-US" altLang="zh-CN" sz="2600" dirty="0" smtClean="0"/>
              <a:t>. ECCV </a:t>
            </a:r>
            <a:r>
              <a:rPr lang="en-US" altLang="zh-CN" sz="2600" dirty="0"/>
              <a:t>2020</a:t>
            </a:r>
            <a:endParaRPr lang="zh-CN" altLang="en-US" sz="2600" dirty="0"/>
          </a:p>
          <a:p>
            <a:endParaRPr lang="zh-CN" altLang="en-US" i="1" dirty="0"/>
          </a:p>
          <a:p>
            <a:endParaRPr lang="en-US" altLang="zh-CN" i="1" dirty="0" smtClean="0"/>
          </a:p>
          <a:p>
            <a:endParaRPr lang="zh-CN" altLang="en-US" i="1" dirty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56920" y="700405"/>
            <a:ext cx="10515600" cy="1325563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 smtClean="0">
                <a:latin typeface="+mj-lt"/>
              </a:rPr>
              <a:t>Reference</a:t>
            </a:r>
            <a:endParaRPr lang="zh-CN" alt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505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0051"/>
            <a:ext cx="10515600" cy="6096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5258"/>
            <a:ext cx="10515600" cy="530699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CN" dirty="0" smtClean="0"/>
              <a:t>Tasks of image restoration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General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intelligent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mage restoration Model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Data: Real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data is difficult to obtain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1. Synthesize more realistic data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2. Self-supervised Learning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3. Pre-trained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Model: Existing models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are not capable of mining useful information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1. Introducing Guidance Information</a:t>
            </a:r>
          </a:p>
          <a:p>
            <a:pPr lvl="2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Self-guidance</a:t>
            </a:r>
          </a:p>
          <a:p>
            <a:pPr lvl="2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External guidance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2. Mining Frequency Domain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Information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59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 smtClean="0"/>
              <a:t>Tasks of image restoration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825873" y="321627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Denoising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655916" y="324104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Deraining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991042"/>
            <a:ext cx="1668116" cy="12499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6316" y="1991042"/>
            <a:ext cx="1689764" cy="12499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14" y="1991042"/>
            <a:ext cx="3324846" cy="12499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6518" y="1963301"/>
            <a:ext cx="1620934" cy="12777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66282" y="1963301"/>
            <a:ext cx="1627206" cy="127773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171401" y="3241040"/>
            <a:ext cx="160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Blur removal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825873" y="58273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Demoireing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655916" y="58273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Dehazing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" y="4282835"/>
            <a:ext cx="1668116" cy="15335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87872" y="4282835"/>
            <a:ext cx="1608207" cy="14954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49154" y="4367020"/>
            <a:ext cx="3324846" cy="13448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6518" y="4367020"/>
            <a:ext cx="3316970" cy="134483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900884" y="5816360"/>
            <a:ext cx="214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Super resolution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50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0051"/>
            <a:ext cx="10515600" cy="6096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5258"/>
            <a:ext cx="10515600" cy="530699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Tasks of image restoration</a:t>
            </a:r>
          </a:p>
          <a:p>
            <a:r>
              <a:rPr lang="en-US" altLang="zh-CN" dirty="0"/>
              <a:t>General </a:t>
            </a:r>
            <a:r>
              <a:rPr lang="en-US" altLang="zh-CN" dirty="0" smtClean="0"/>
              <a:t>intelligent </a:t>
            </a:r>
            <a:r>
              <a:rPr lang="en-US" altLang="zh-CN" dirty="0"/>
              <a:t>i</a:t>
            </a:r>
            <a:r>
              <a:rPr lang="en-US" altLang="zh-CN" dirty="0" smtClean="0"/>
              <a:t>mage restoration Model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Data: Real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data is difficult to obtain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1. Synthesize more realistic data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2. Self-supervised Learning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3. Pre-trained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Model: Existing models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are not capable of mining useful information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1. Introducing Guidance Information</a:t>
            </a:r>
          </a:p>
          <a:p>
            <a:pPr lvl="2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Self-guidance</a:t>
            </a:r>
          </a:p>
          <a:p>
            <a:pPr lvl="2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External guidance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2. Mining Frequency Domain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Information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69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15050" y="341975"/>
            <a:ext cx="10515600" cy="1325563"/>
          </a:xfrm>
        </p:spPr>
        <p:txBody>
          <a:bodyPr/>
          <a:lstStyle/>
          <a:p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 smtClean="0"/>
              <a:t>General </a:t>
            </a:r>
            <a:r>
              <a:rPr lang="en-US" altLang="zh-CN" dirty="0"/>
              <a:t>Intelligent </a:t>
            </a:r>
            <a:r>
              <a:rPr lang="en-US" altLang="zh-CN" dirty="0" smtClean="0"/>
              <a:t>IR Model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00102" y="2303065"/>
            <a:ext cx="302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Steps1: Collecting lots of noise/clean image pairs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26712" y="5050054"/>
            <a:ext cx="302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Steps2: Training an end-to-end model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572906" y="2122714"/>
            <a:ext cx="4718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Problem 1: </a:t>
            </a:r>
            <a:endParaRPr lang="en-US" altLang="zh-CN" dirty="0"/>
          </a:p>
          <a:p>
            <a:r>
              <a:rPr lang="en-US" altLang="zh-CN" dirty="0"/>
              <a:t>Real data </a:t>
            </a:r>
            <a:r>
              <a:rPr lang="en-US" altLang="zh-CN" dirty="0" smtClean="0"/>
              <a:t>pairs are </a:t>
            </a:r>
            <a:r>
              <a:rPr lang="en-US" altLang="zh-CN" dirty="0"/>
              <a:t>difficult to obtain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99" y="2232440"/>
            <a:ext cx="1095629" cy="7416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77" y="3258770"/>
            <a:ext cx="1099186" cy="7335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18" y="3217864"/>
            <a:ext cx="1111605" cy="7418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52" y="1954794"/>
            <a:ext cx="1111318" cy="7416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93" y="3043902"/>
            <a:ext cx="1080041" cy="7207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60" y="2827215"/>
            <a:ext cx="1195567" cy="797873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3271520" y="1747520"/>
            <a:ext cx="4328160" cy="274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336194" y="3991534"/>
            <a:ext cx="98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4865753" y="5319931"/>
            <a:ext cx="1080041" cy="65414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912795" y="5449430"/>
            <a:ext cx="118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Network</a:t>
            </a:r>
            <a:endParaRPr lang="zh-CN" altLang="en-US" dirty="0"/>
          </a:p>
        </p:txBody>
      </p:sp>
      <p:sp>
        <p:nvSpPr>
          <p:cNvPr id="20" name="右箭头 19"/>
          <p:cNvSpPr/>
          <p:nvPr/>
        </p:nvSpPr>
        <p:spPr>
          <a:xfrm>
            <a:off x="6001838" y="5559889"/>
            <a:ext cx="402632" cy="245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>
            <a:off x="4447471" y="5545833"/>
            <a:ext cx="402632" cy="245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41" y="5265768"/>
            <a:ext cx="1095629" cy="7416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88" y="5308065"/>
            <a:ext cx="1111318" cy="74164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7664749" y="5050054"/>
            <a:ext cx="4260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Problem 2: </a:t>
            </a:r>
            <a:endParaRPr lang="en-US" altLang="zh-CN" dirty="0"/>
          </a:p>
          <a:p>
            <a:r>
              <a:rPr lang="en-US" altLang="zh-CN" dirty="0"/>
              <a:t>Existing models are not capable of mining useful information</a:t>
            </a:r>
          </a:p>
        </p:txBody>
      </p:sp>
    </p:spTree>
    <p:extLst>
      <p:ext uri="{BB962C8B-B14F-4D97-AF65-F5344CB8AC3E}">
        <p14:creationId xmlns:p14="http://schemas.microsoft.com/office/powerpoint/2010/main" val="35713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0051"/>
            <a:ext cx="10515600" cy="6096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5258"/>
            <a:ext cx="10515600" cy="530699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Tasks of image restoration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General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intelligent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mage restoration Model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800" dirty="0" smtClean="0"/>
              <a:t>Data: Real </a:t>
            </a:r>
            <a:r>
              <a:rPr lang="en-US" altLang="zh-CN" sz="2800" dirty="0"/>
              <a:t>data is difficult to obtain</a:t>
            </a:r>
          </a:p>
          <a:p>
            <a:pPr lvl="1"/>
            <a:r>
              <a:rPr lang="en-US" altLang="zh-CN" dirty="0"/>
              <a:t>1. Synthesize more realistic data</a:t>
            </a:r>
            <a:endParaRPr lang="zh-CN" altLang="en-US" dirty="0"/>
          </a:p>
          <a:p>
            <a:pPr lvl="1"/>
            <a:r>
              <a:rPr lang="en-US" altLang="zh-CN" dirty="0"/>
              <a:t>2. Self-supervised Learning</a:t>
            </a:r>
            <a:endParaRPr lang="zh-CN" altLang="en-US" dirty="0"/>
          </a:p>
          <a:p>
            <a:pPr lvl="1"/>
            <a:r>
              <a:rPr lang="en-US" altLang="zh-CN" dirty="0"/>
              <a:t>3. Pre-trained </a:t>
            </a:r>
            <a:r>
              <a:rPr lang="en-US" altLang="zh-CN" dirty="0" smtClean="0"/>
              <a:t>Model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Model: Existing models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are not capable of mining useful information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1. Introducing Guidance Information</a:t>
            </a:r>
          </a:p>
          <a:p>
            <a:pPr lvl="2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Self-guidance</a:t>
            </a:r>
          </a:p>
          <a:p>
            <a:pPr lvl="2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External guidance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2. Mining Frequency Domain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Information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75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63275</TotalTime>
  <Words>2219</Words>
  <Application>Microsoft Office PowerPoint</Application>
  <PresentationFormat>宽屏</PresentationFormat>
  <Paragraphs>315</Paragraphs>
  <Slides>40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5" baseType="lpstr">
      <vt:lpstr>Calibri</vt:lpstr>
      <vt:lpstr>Calibri Light</vt:lpstr>
      <vt:lpstr>宋体</vt:lpstr>
      <vt:lpstr>Arial</vt:lpstr>
      <vt:lpstr>Office 主题</vt:lpstr>
      <vt:lpstr>Challenges and Solutions for Intelligent Image Restoration</vt:lpstr>
      <vt:lpstr> Outline</vt:lpstr>
      <vt:lpstr> Outline</vt:lpstr>
      <vt:lpstr> Introduction</vt:lpstr>
      <vt:lpstr> Outline</vt:lpstr>
      <vt:lpstr> Tasks of image restoration</vt:lpstr>
      <vt:lpstr> Outline</vt:lpstr>
      <vt:lpstr> General Intelligent IR Model</vt:lpstr>
      <vt:lpstr> Outline</vt:lpstr>
      <vt:lpstr> Data</vt:lpstr>
      <vt:lpstr>Solution 1.1: Synthesize more Realistic Data</vt:lpstr>
      <vt:lpstr>PowerPoint 演示文稿</vt:lpstr>
      <vt:lpstr>PowerPoint 演示文稿</vt:lpstr>
      <vt:lpstr>PowerPoint 演示文稿</vt:lpstr>
      <vt:lpstr>Solution 1.2: Self-supervised Learning</vt:lpstr>
      <vt:lpstr>PowerPoint 演示文稿</vt:lpstr>
      <vt:lpstr>PowerPoint 演示文稿</vt:lpstr>
      <vt:lpstr>PowerPoint 演示文稿</vt:lpstr>
      <vt:lpstr>PowerPoint 演示文稿</vt:lpstr>
      <vt:lpstr>Solution 1.3: Pre-trained Model</vt:lpstr>
      <vt:lpstr>PowerPoint 演示文稿</vt:lpstr>
      <vt:lpstr>PowerPoint 演示文稿</vt:lpstr>
      <vt:lpstr> Outline</vt:lpstr>
      <vt:lpstr>Model</vt:lpstr>
      <vt:lpstr>Solution 2.1: Introducing Guidance Information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Solution 2.2: Mining Frequency Domain Information</vt:lpstr>
      <vt:lpstr>PowerPoint 演示文稿</vt:lpstr>
      <vt:lpstr>PowerPoint 演示文稿</vt:lpstr>
      <vt:lpstr>PowerPoint 演示文稿</vt:lpstr>
      <vt:lpstr>Discussion</vt:lpstr>
      <vt:lpstr> Outline</vt:lpstr>
      <vt:lpstr>Conclusion</vt:lpstr>
      <vt:lpstr>Reference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Liulin (Paul, CloudBU)</dc:creator>
  <cp:lastModifiedBy>Windows 用户</cp:lastModifiedBy>
  <cp:revision>115</cp:revision>
  <dcterms:created xsi:type="dcterms:W3CDTF">2021-04-06T12:41:13Z</dcterms:created>
  <dcterms:modified xsi:type="dcterms:W3CDTF">2021-06-19T04:52:32Z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(3)xMVVxYES5a+5aWo7ihn7/Wjrmj6UdGN2ZBPx2LfGcOCmkbatV78KTiTETnuBPidRu/Cj1NOx
iETcRWPsJ7YjZzobxNIMkFCwDxbeott7HNOAMG0DzdoDUR+qaTtupLCWbl6Of3P1hkRSJ2X+
SU68UsAGoqZW2QiWJG0SEJXh1ZCJiYvWJ1FnJzr7AfkPolLGiLoQqYlRpGG4Jj4CKpyszB6T
sMwGWTPO7DrCxfcD/J</vt:lpwstr>
  </property>
  <property fmtid="{D5CDD505-2E9C-101B-9397-08002B2CF9AE}" pid="3" name="_2015_ms_pID_7253431">
    <vt:lpwstr>MHPsi6typMl6rOTvvkFMA5BxQwh77Z+OG5G83zM0uYMlA7OUHh26Sl
Rztq9ON+fxkxxPtMg1YysQWkQXL0IvAkm+cPHKnJL48OaBanyQGShVmwVQoUrv3YHI0Mgk/a
uJqdjNzOYocCTPnmZetXMk6q4f7qeFrXnPCR0sc+zUeK5SFgWqZgRqzPPpQ6XTycpstTzIQn
9cOPHZJf44t6GgNIjVPlruXGxNgdZovoKbWi</vt:lpwstr>
  </property>
  <property fmtid="{D5CDD505-2E9C-101B-9397-08002B2CF9AE}" pid="4" name="_2015_ms_pID_7253432">
    <vt:lpwstr>7Q==</vt:lpwstr>
  </property>
</Properties>
</file>