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1888" r:id="rId2"/>
    <p:sldId id="1414" r:id="rId3"/>
    <p:sldId id="1976" r:id="rId4"/>
    <p:sldId id="1490" r:id="rId5"/>
    <p:sldId id="1904" r:id="rId6"/>
    <p:sldId id="1944" r:id="rId7"/>
    <p:sldId id="1945" r:id="rId8"/>
    <p:sldId id="1946" r:id="rId9"/>
    <p:sldId id="1947" r:id="rId10"/>
    <p:sldId id="1406" r:id="rId11"/>
    <p:sldId id="1407" r:id="rId12"/>
    <p:sldId id="1975" r:id="rId13"/>
    <p:sldId id="1963" r:id="rId14"/>
    <p:sldId id="1966" r:id="rId15"/>
    <p:sldId id="1965" r:id="rId16"/>
    <p:sldId id="1967" r:id="rId17"/>
    <p:sldId id="1415" r:id="rId18"/>
    <p:sldId id="1927" r:id="rId19"/>
    <p:sldId id="1928" r:id="rId20"/>
    <p:sldId id="1929" r:id="rId21"/>
    <p:sldId id="1930" r:id="rId22"/>
    <p:sldId id="1933" r:id="rId23"/>
    <p:sldId id="1934" r:id="rId24"/>
    <p:sldId id="1935" r:id="rId25"/>
    <p:sldId id="1936" r:id="rId26"/>
    <p:sldId id="1427" r:id="rId27"/>
    <p:sldId id="1433" r:id="rId28"/>
    <p:sldId id="1434" r:id="rId29"/>
    <p:sldId id="334" r:id="rId30"/>
    <p:sldId id="335" r:id="rId31"/>
    <p:sldId id="336" r:id="rId32"/>
    <p:sldId id="337" r:id="rId33"/>
    <p:sldId id="338" r:id="rId34"/>
    <p:sldId id="357" r:id="rId35"/>
    <p:sldId id="358" r:id="rId36"/>
    <p:sldId id="359" r:id="rId37"/>
    <p:sldId id="364" r:id="rId38"/>
    <p:sldId id="1978" r:id="rId39"/>
    <p:sldId id="1980" r:id="rId40"/>
    <p:sldId id="1981" r:id="rId41"/>
    <p:sldId id="1982" r:id="rId42"/>
    <p:sldId id="1977" r:id="rId43"/>
    <p:sldId id="1675" r:id="rId44"/>
    <p:sldId id="976" r:id="rId45"/>
  </p:sldIdLst>
  <p:sldSz cx="14630400" cy="8229600"/>
  <p:notesSz cx="6858000" cy="9144000"/>
  <p:defaultTextStyle>
    <a:defPPr>
      <a:defRPr lang="es-E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8F0ECD-EF4B-5C48-A5CF-99B307BEA962}">
          <p14:sldIdLst>
            <p14:sldId id="1888"/>
            <p14:sldId id="1414"/>
            <p14:sldId id="1976"/>
            <p14:sldId id="1490"/>
            <p14:sldId id="1904"/>
            <p14:sldId id="1944"/>
            <p14:sldId id="1945"/>
            <p14:sldId id="1946"/>
            <p14:sldId id="1947"/>
            <p14:sldId id="1406"/>
            <p14:sldId id="1407"/>
            <p14:sldId id="1975"/>
            <p14:sldId id="1963"/>
            <p14:sldId id="1966"/>
            <p14:sldId id="1965"/>
            <p14:sldId id="1967"/>
            <p14:sldId id="1415"/>
            <p14:sldId id="1927"/>
            <p14:sldId id="1928"/>
            <p14:sldId id="1929"/>
            <p14:sldId id="1930"/>
            <p14:sldId id="1933"/>
            <p14:sldId id="1934"/>
            <p14:sldId id="1935"/>
            <p14:sldId id="1936"/>
            <p14:sldId id="1427"/>
            <p14:sldId id="1433"/>
            <p14:sldId id="1434"/>
            <p14:sldId id="334"/>
            <p14:sldId id="335"/>
            <p14:sldId id="336"/>
            <p14:sldId id="337"/>
            <p14:sldId id="338"/>
            <p14:sldId id="357"/>
            <p14:sldId id="358"/>
            <p14:sldId id="359"/>
            <p14:sldId id="364"/>
            <p14:sldId id="1978"/>
            <p14:sldId id="1980"/>
            <p14:sldId id="1981"/>
            <p14:sldId id="1982"/>
            <p14:sldId id="1977"/>
            <p14:sldId id="1675"/>
            <p14:sldId id="9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junyanz" initials="MOU" lastIdx="4" clrIdx="1">
    <p:extLst>
      <p:ext uri="{19B8F6BF-5375-455C-9EA6-DF929625EA0E}">
        <p15:presenceInfo xmlns:p15="http://schemas.microsoft.com/office/powerpoint/2012/main" userId="junyan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41"/>
    <a:srgbClr val="FAE938"/>
    <a:srgbClr val="B7C9DA"/>
    <a:srgbClr val="9AD9AB"/>
    <a:srgbClr val="FFE098"/>
    <a:srgbClr val="99D8AA"/>
    <a:srgbClr val="CCDFF1"/>
    <a:srgbClr val="FFDE96"/>
    <a:srgbClr val="008A41"/>
    <a:srgbClr val="D63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51" autoAdjust="0"/>
    <p:restoredTop sz="44361" autoAdjust="0"/>
  </p:normalViewPr>
  <p:slideViewPr>
    <p:cSldViewPr>
      <p:cViewPr varScale="1">
        <p:scale>
          <a:sx n="48" d="100"/>
          <a:sy n="48" d="100"/>
        </p:scale>
        <p:origin x="2520" y="192"/>
      </p:cViewPr>
      <p:guideLst>
        <p:guide orient="horz" pos="1620"/>
        <p:guide pos="288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-184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3-12T01:43:02.00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750C-FA67-49B5-91AC-D57DF3776E99}" type="datetimeFigureOut">
              <a:rPr lang="en-US" smtClean="0"/>
              <a:t>6/22/19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7EA6F-131B-4C94-A96A-6B4A185B3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03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EF0CC-3B63-44DF-AB92-2EEECBE7991A}" type="datetimeFigureOut">
              <a:rPr lang="es-ES" smtClean="0"/>
              <a:t>22/6/19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EA5E-F7F5-4500-A602-A04F11FD5847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745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9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2061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0683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6937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1878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351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001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498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7769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7379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072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74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2765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u="sng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1185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7412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437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4205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9867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523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3459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0439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779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68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33488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1996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5654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9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ank you for your attention. </a:t>
            </a:r>
            <a:br>
              <a:rPr lang="en-US" dirty="0"/>
            </a:b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746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0FB88-F7C3-1C40-BEFE-80BCE70C25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3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280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4602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5526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564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0721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880"/>
            </a:lvl2pPr>
            <a:lvl3pPr>
              <a:defRPr sz="2880"/>
            </a:lvl3pPr>
            <a:lvl4pPr>
              <a:defRPr sz="2880"/>
            </a:lvl4pPr>
            <a:lvl5pPr>
              <a:defRPr sz="288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95673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464" y="912413"/>
            <a:ext cx="13301472" cy="75713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000" y="2218039"/>
            <a:ext cx="13264896" cy="5544575"/>
          </a:xfrm>
        </p:spPr>
        <p:txBody>
          <a:bodyPr/>
          <a:lstStyle>
            <a:lvl1pPr marL="457189" indent="-457189">
              <a:buClr>
                <a:schemeClr val="bg2"/>
              </a:buClr>
              <a:buSzPct val="100000"/>
              <a:buFont typeface="Arial"/>
              <a:buChar char="•"/>
              <a:defRPr sz="3200" baseline="0">
                <a:solidFill>
                  <a:schemeClr val="bg1"/>
                </a:solidFill>
              </a:defRPr>
            </a:lvl1pPr>
            <a:lvl2pPr marL="1219170" indent="-457189">
              <a:buClr>
                <a:schemeClr val="bg2"/>
              </a:buClr>
              <a:buSzPct val="100000"/>
              <a:buFont typeface="Wingdings" charset="2"/>
              <a:buChar char="§"/>
              <a:defRPr sz="2667" baseline="0">
                <a:solidFill>
                  <a:schemeClr val="bg1"/>
                </a:solidFill>
              </a:defRPr>
            </a:lvl2pPr>
            <a:lvl3pPr marL="1451997" indent="0">
              <a:buClr>
                <a:schemeClr val="bg2"/>
              </a:buClr>
              <a:buSzPct val="100000"/>
              <a:buFontTx/>
              <a:buNone/>
              <a:defRPr sz="2133">
                <a:solidFill>
                  <a:schemeClr val="bg1"/>
                </a:solidFill>
              </a:defRPr>
            </a:lvl3pPr>
            <a:lvl4pPr marL="2366374" indent="-304792"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4pPr>
            <a:lvl5pPr marL="2823563" indent="-3047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70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14630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7.tif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20.png"/><Relationship Id="rId4" Type="http://schemas.openxmlformats.org/officeDocument/2006/relationships/image" Target="../media/image25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20.png"/><Relationship Id="rId4" Type="http://schemas.openxmlformats.org/officeDocument/2006/relationships/image" Target="../media/image25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20.png"/><Relationship Id="rId4" Type="http://schemas.openxmlformats.org/officeDocument/2006/relationships/image" Target="../media/image25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20.png"/><Relationship Id="rId4" Type="http://schemas.openxmlformats.org/officeDocument/2006/relationships/image" Target="../media/image25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18" Type="http://schemas.openxmlformats.org/officeDocument/2006/relationships/image" Target="../media/image5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bit.ly/ganpaint&#160;" TargetMode="External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hyperlink" Target="http://bit.ly/ganpaint" TargetMode="External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20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81.ti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5.t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82.png"/><Relationship Id="rId7" Type="http://schemas.openxmlformats.org/officeDocument/2006/relationships/image" Target="../media/image81.tif"/><Relationship Id="rId2" Type="http://schemas.openxmlformats.org/officeDocument/2006/relationships/image" Target="../media/image8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87.png"/><Relationship Id="rId9" Type="http://schemas.openxmlformats.org/officeDocument/2006/relationships/image" Target="../media/image8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image" Target="../media/image8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tif"/><Relationship Id="rId5" Type="http://schemas.openxmlformats.org/officeDocument/2006/relationships/image" Target="../media/image86.png"/><Relationship Id="rId4" Type="http://schemas.openxmlformats.org/officeDocument/2006/relationships/image" Target="../media/image87.png"/><Relationship Id="rId9" Type="http://schemas.openxmlformats.org/officeDocument/2006/relationships/image" Target="../media/image8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85.tif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104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3" Type="http://schemas.openxmlformats.org/officeDocument/2006/relationships/image" Target="../media/image108.tiff"/><Relationship Id="rId7" Type="http://schemas.openxmlformats.org/officeDocument/2006/relationships/image" Target="../media/image11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tiff"/><Relationship Id="rId5" Type="http://schemas.openxmlformats.org/officeDocument/2006/relationships/image" Target="../media/image110.jpg"/><Relationship Id="rId10" Type="http://schemas.openxmlformats.org/officeDocument/2006/relationships/image" Target="../media/image115.tiff"/><Relationship Id="rId4" Type="http://schemas.openxmlformats.org/officeDocument/2006/relationships/image" Target="../media/image109.tiff"/><Relationship Id="rId9" Type="http://schemas.openxmlformats.org/officeDocument/2006/relationships/image" Target="../media/image11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andissect.csail.mit.ed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7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-23337" y="5194920"/>
            <a:ext cx="14630400" cy="23042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5800" dirty="0">
                <a:latin typeface="+mj-lt"/>
                <a:ea typeface="+mj-ea"/>
                <a:cs typeface="+mj-cs"/>
              </a:rPr>
              <a:t>Jun-Yan Zhu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zh-CN" sz="4000" dirty="0">
                <a:latin typeface="Calibri" charset="0"/>
                <a:ea typeface="Calibri" charset="0"/>
                <a:cs typeface="Calibri" charset="0"/>
              </a:rPr>
              <a:t>MIT</a:t>
            </a:r>
            <a:r>
              <a:rPr lang="zh-CN" altLang="en-US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000" dirty="0">
                <a:latin typeface="Calibri" charset="0"/>
                <a:ea typeface="Calibri" charset="0"/>
                <a:cs typeface="Calibri" charset="0"/>
              </a:rPr>
              <a:t>CSAIL</a:t>
            </a:r>
            <a:endParaRPr lang="en-US" sz="4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57E94-1299-CC48-9A60-BA46EFD5C31D}"/>
              </a:ext>
            </a:extLst>
          </p:cNvPr>
          <p:cNvSpPr txBox="1"/>
          <p:nvPr/>
        </p:nvSpPr>
        <p:spPr>
          <a:xfrm>
            <a:off x="-566928" y="2011680"/>
            <a:ext cx="18473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5B1D85-B036-1845-8795-CAC51CAC15ED}"/>
              </a:ext>
            </a:extLst>
          </p:cNvPr>
          <p:cNvSpPr txBox="1">
            <a:spLocks/>
          </p:cNvSpPr>
          <p:nvPr/>
        </p:nvSpPr>
        <p:spPr>
          <a:xfrm>
            <a:off x="-338027" y="3216492"/>
            <a:ext cx="15306454" cy="1796616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800"/>
              </a:lnSpc>
            </a:pPr>
            <a:r>
              <a:rPr lang="en-US" altLang="zh-CN" sz="7600" dirty="0"/>
              <a:t>Visualizing</a:t>
            </a:r>
            <a:r>
              <a:rPr lang="zh-CN" altLang="en-US" sz="7600" dirty="0"/>
              <a:t> </a:t>
            </a:r>
            <a:r>
              <a:rPr lang="en-US" altLang="zh-CN" sz="7600" dirty="0"/>
              <a:t>and</a:t>
            </a:r>
            <a:r>
              <a:rPr lang="zh-CN" altLang="en-US" sz="7600" dirty="0"/>
              <a:t> </a:t>
            </a:r>
            <a:r>
              <a:rPr lang="en-US" altLang="zh-CN" sz="7600" dirty="0"/>
              <a:t>Understanding</a:t>
            </a:r>
            <a:r>
              <a:rPr lang="zh-CN" altLang="en-US" sz="7600" dirty="0"/>
              <a:t> </a:t>
            </a:r>
            <a:r>
              <a:rPr lang="en-US" altLang="zh-CN" sz="7600" dirty="0"/>
              <a:t>GANs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34190-F9BE-C442-B999-169A423E6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960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6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10944" y="1954560"/>
            <a:ext cx="8724900" cy="2057400"/>
            <a:chOff x="3006090" y="940308"/>
            <a:chExt cx="8724900" cy="2057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994CDB-4BDD-C74D-98B9-F87AF485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60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5C31D4-B68D-F348-81D1-B5440D551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85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546296-A264-9047-8A04-98649884E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0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6DFF6C-FDA9-814B-90E9-0338B5A8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35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186191" y="4344736"/>
            <a:ext cx="14444209" cy="1828800"/>
            <a:chOff x="186191" y="4344736"/>
            <a:chExt cx="14444209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6E777A-3A4B-574B-9712-88A6A089E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123"/>
            <a:stretch/>
          </p:blipFill>
          <p:spPr>
            <a:xfrm>
              <a:off x="1624163" y="4344736"/>
              <a:ext cx="13006237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86191" y="4751305"/>
              <a:ext cx="13598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/>
                <a:t>Tree</a:t>
              </a:r>
            </a:p>
            <a:p>
              <a:pPr algn="ctr"/>
              <a:r>
                <a:rPr lang="en-US" altLang="zh-CN" sz="3000" dirty="0">
                  <a:latin typeface="Calibri" charset="0"/>
                  <a:ea typeface="Calibri" charset="0"/>
                  <a:cs typeface="Calibri" charset="0"/>
                </a:rPr>
                <a:t>Neuron</a:t>
              </a:r>
              <a:endParaRPr lang="en-US" sz="3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6192" y="6246596"/>
            <a:ext cx="14444208" cy="1828800"/>
            <a:chOff x="186192" y="6246596"/>
            <a:chExt cx="14444208" cy="1828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t="-2316" r="65046" b="2316"/>
            <a:stretch/>
          </p:blipFill>
          <p:spPr>
            <a:xfrm>
              <a:off x="1624163" y="6246596"/>
              <a:ext cx="13006237" cy="1828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6192" y="6653165"/>
              <a:ext cx="13598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/>
                <a:t>Dome</a:t>
              </a:r>
            </a:p>
            <a:p>
              <a:pPr algn="ctr"/>
              <a:r>
                <a:rPr lang="en-US" sz="3000" dirty="0"/>
                <a:t>Neuron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84559" y="2713956"/>
            <a:ext cx="256634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Church</a:t>
            </a:r>
            <a:r>
              <a:rPr lang="zh-CN" altLang="en-US" dirty="0"/>
              <a:t> </a:t>
            </a:r>
            <a:r>
              <a:rPr lang="en-US" altLang="zh-CN" dirty="0"/>
              <a:t>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3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7342" y="6246596"/>
            <a:ext cx="14503058" cy="1828800"/>
            <a:chOff x="127342" y="6246596"/>
            <a:chExt cx="14503058" cy="18288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40CD70-16FA-254B-9CBD-096F45A68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9977"/>
            <a:stretch/>
          </p:blipFill>
          <p:spPr>
            <a:xfrm>
              <a:off x="1596952" y="6246596"/>
              <a:ext cx="13033448" cy="18288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7342" y="6653165"/>
              <a:ext cx="14464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>
                  <a:latin typeface="Calibri" charset="0"/>
                  <a:ea typeface="Calibri" charset="0"/>
                  <a:cs typeface="Calibri" charset="0"/>
                </a:rPr>
                <a:t>Table</a:t>
              </a:r>
            </a:p>
            <a:p>
              <a:pPr algn="ctr"/>
              <a:r>
                <a:rPr lang="en-US" sz="3000" dirty="0">
                  <a:latin typeface="Calibri" charset="0"/>
                  <a:ea typeface="Calibri" charset="0"/>
                  <a:cs typeface="Calibri" charset="0"/>
                </a:rPr>
                <a:t> Neuron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1726" y="4344736"/>
            <a:ext cx="14513106" cy="1828800"/>
            <a:chOff x="101726" y="4344736"/>
            <a:chExt cx="14513106" cy="1828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88"/>
            <a:stretch/>
          </p:blipFill>
          <p:spPr>
            <a:xfrm>
              <a:off x="1608595" y="4344736"/>
              <a:ext cx="13006237" cy="18288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726" y="4751305"/>
              <a:ext cx="14976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dirty="0">
                  <a:latin typeface="Calibri" charset="0"/>
                  <a:ea typeface="Calibri" charset="0"/>
                  <a:cs typeface="Calibri" charset="0"/>
                </a:rPr>
                <a:t>Window</a:t>
              </a:r>
            </a:p>
            <a:p>
              <a:pPr algn="ctr"/>
              <a:r>
                <a:rPr lang="en-US" sz="3000" dirty="0">
                  <a:latin typeface="Calibri" charset="0"/>
                  <a:ea typeface="Calibri" charset="0"/>
                  <a:cs typeface="Calibri" charset="0"/>
                </a:rPr>
                <a:t>Neuron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82552" y="1954560"/>
            <a:ext cx="12253292" cy="2057400"/>
            <a:chOff x="1482552" y="1954560"/>
            <a:chExt cx="12253292" cy="2057400"/>
          </a:xfrm>
        </p:grpSpPr>
        <p:grpSp>
          <p:nvGrpSpPr>
            <p:cNvPr id="22" name="Group 21"/>
            <p:cNvGrpSpPr/>
            <p:nvPr/>
          </p:nvGrpSpPr>
          <p:grpSpPr>
            <a:xfrm>
              <a:off x="5010944" y="1954560"/>
              <a:ext cx="8724900" cy="2057400"/>
              <a:chOff x="3006090" y="940308"/>
              <a:chExt cx="8724900" cy="20574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5994CDB-4BDD-C74D-98B9-F87AF485C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60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05C31D4-B68D-F348-81D1-B5440D551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85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4546296-A264-9047-8A04-98649884E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10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86DFF6C-FDA9-814B-90E9-0338B5A85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3590" y="940308"/>
                <a:ext cx="2057400" cy="2057400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1482552" y="2713956"/>
              <a:ext cx="335906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/>
                <a:t>Dining</a:t>
              </a:r>
              <a:r>
                <a:rPr lang="zh-CN" altLang="en-US" dirty="0"/>
                <a:t> </a:t>
              </a:r>
              <a:r>
                <a:rPr lang="en-US" altLang="zh-CN" dirty="0"/>
                <a:t>room</a:t>
              </a:r>
              <a:r>
                <a:rPr lang="zh-CN" altLang="en-US" dirty="0"/>
                <a:t> </a:t>
              </a:r>
              <a:r>
                <a:rPr lang="en-US" altLang="zh-CN" dirty="0"/>
                <a:t>samples</a:t>
              </a:r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72CD48-1291-714A-AEA4-ECFD21CC1C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8"/>
          <a:stretch/>
        </p:blipFill>
        <p:spPr>
          <a:xfrm>
            <a:off x="1608595" y="4587429"/>
            <a:ext cx="12851833" cy="3172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021C75-F70C-2E42-9FD5-DC9FE679B8D6}"/>
              </a:ext>
            </a:extLst>
          </p:cNvPr>
          <p:cNvSpPr/>
          <p:nvPr/>
        </p:nvSpPr>
        <p:spPr>
          <a:xfrm>
            <a:off x="4290864" y="4491588"/>
            <a:ext cx="8568952" cy="374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E6483-FD1B-474E-B40B-2ECB756176D4}"/>
              </a:ext>
            </a:extLst>
          </p:cNvPr>
          <p:cNvSpPr txBox="1"/>
          <p:nvPr/>
        </p:nvSpPr>
        <p:spPr>
          <a:xfrm>
            <a:off x="2123245" y="4291335"/>
            <a:ext cx="123973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400" dirty="0"/>
              <a:t> </a:t>
            </a:r>
            <a:r>
              <a:rPr lang="en-US" altLang="zh-CN" sz="3400" dirty="0"/>
              <a:t>252</a:t>
            </a:r>
            <a:r>
              <a:rPr lang="zh-CN" altLang="en-US" sz="3400" dirty="0"/>
              <a:t> </a:t>
            </a:r>
            <a:r>
              <a:rPr lang="en-US" altLang="zh-CN" sz="3400" dirty="0"/>
              <a:t>out</a:t>
            </a:r>
            <a:r>
              <a:rPr lang="zh-CN" altLang="en-US" sz="3400" dirty="0"/>
              <a:t> </a:t>
            </a:r>
            <a:r>
              <a:rPr lang="en-US" altLang="zh-CN" sz="3400" dirty="0"/>
              <a:t>of</a:t>
            </a:r>
            <a:r>
              <a:rPr lang="zh-CN" altLang="en-US" sz="3400" dirty="0"/>
              <a:t> </a:t>
            </a:r>
            <a:r>
              <a:rPr lang="en-US" altLang="zh-CN" sz="3400" dirty="0"/>
              <a:t>512</a:t>
            </a:r>
            <a:r>
              <a:rPr lang="zh-CN" altLang="en-US" sz="3400" dirty="0"/>
              <a:t> </a:t>
            </a:r>
            <a:r>
              <a:rPr lang="en-US" altLang="zh-CN" sz="3400" dirty="0"/>
              <a:t>neurons</a:t>
            </a:r>
            <a:r>
              <a:rPr lang="zh-CN" altLang="en-US" sz="3400" dirty="0"/>
              <a:t> </a:t>
            </a:r>
            <a:r>
              <a:rPr lang="en-US" altLang="zh-CN" sz="3400" dirty="0"/>
              <a:t>are</a:t>
            </a:r>
            <a:r>
              <a:rPr lang="zh-CN" altLang="en-US" sz="3400" dirty="0"/>
              <a:t> </a:t>
            </a:r>
            <a:r>
              <a:rPr lang="en-US" altLang="zh-CN" sz="3400" dirty="0"/>
              <a:t>correlated</a:t>
            </a:r>
            <a:r>
              <a:rPr lang="zh-CN" altLang="en-US" sz="3400" dirty="0"/>
              <a:t> </a:t>
            </a:r>
            <a:r>
              <a:rPr lang="en-US" altLang="zh-CN" sz="3400" dirty="0"/>
              <a:t>to</a:t>
            </a:r>
            <a:r>
              <a:rPr lang="zh-CN" altLang="en-US" sz="3400" dirty="0"/>
              <a:t> </a:t>
            </a:r>
            <a:r>
              <a:rPr lang="en-US" altLang="zh-CN" sz="3400" dirty="0"/>
              <a:t>objects,</a:t>
            </a:r>
            <a:r>
              <a:rPr lang="zh-CN" altLang="en-US" sz="3400" dirty="0"/>
              <a:t> </a:t>
            </a:r>
            <a:r>
              <a:rPr lang="en-US" altLang="zh-CN" sz="3400" dirty="0"/>
              <a:t>part,</a:t>
            </a:r>
            <a:r>
              <a:rPr lang="zh-CN" altLang="en-US" sz="3400" dirty="0"/>
              <a:t> </a:t>
            </a:r>
            <a:r>
              <a:rPr lang="en-US" altLang="zh-CN" sz="3400" dirty="0"/>
              <a:t>and</a:t>
            </a:r>
            <a:r>
              <a:rPr lang="zh-CN" altLang="en-US" sz="3400" dirty="0"/>
              <a:t> </a:t>
            </a:r>
            <a:r>
              <a:rPr lang="en-US" altLang="zh-CN" sz="3400" dirty="0"/>
              <a:t>materials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8577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BA0A4-340F-ED42-A826-2FCB343CE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2"/>
          <a:stretch/>
        </p:blipFill>
        <p:spPr>
          <a:xfrm rot="16200000">
            <a:off x="5122070" y="-3060022"/>
            <a:ext cx="3659269" cy="13112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18D67-A112-7146-A413-29A8F977A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70"/>
          <a:stretch/>
        </p:blipFill>
        <p:spPr>
          <a:xfrm>
            <a:off x="4578896" y="6390456"/>
            <a:ext cx="3661833" cy="18288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ED8530-57A7-9A4D-B0FE-3DFBD7A8567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58" b="-122"/>
          <a:stretch/>
        </p:blipFill>
        <p:spPr>
          <a:xfrm>
            <a:off x="330424" y="6390456"/>
            <a:ext cx="3666744" cy="18288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DB4E45-2CD4-7B4E-A05A-C5054C75E8D5}"/>
              </a:ext>
            </a:extLst>
          </p:cNvPr>
          <p:cNvCxnSpPr>
            <a:cxnSpLocks/>
          </p:cNvCxnSpPr>
          <p:nvPr/>
        </p:nvCxnSpPr>
        <p:spPr>
          <a:xfrm>
            <a:off x="2130624" y="5481170"/>
            <a:ext cx="0" cy="822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4591B2-336B-A346-A500-8DED39BC75EC}"/>
              </a:ext>
            </a:extLst>
          </p:cNvPr>
          <p:cNvCxnSpPr>
            <a:cxnSpLocks/>
          </p:cNvCxnSpPr>
          <p:nvPr/>
        </p:nvCxnSpPr>
        <p:spPr>
          <a:xfrm>
            <a:off x="5298976" y="5563466"/>
            <a:ext cx="648072" cy="7406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BB9BE40-11C4-0E4E-AD38-7598C6165AF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23" y="6390456"/>
            <a:ext cx="3657600" cy="1828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2C58DD-0C22-B241-B886-945FAD0F3C8F}"/>
              </a:ext>
            </a:extLst>
          </p:cNvPr>
          <p:cNvCxnSpPr>
            <a:cxnSpLocks/>
          </p:cNvCxnSpPr>
          <p:nvPr/>
        </p:nvCxnSpPr>
        <p:spPr>
          <a:xfrm>
            <a:off x="9111953" y="5499458"/>
            <a:ext cx="867543" cy="8046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ADE6ABF-8CA2-834A-9010-3E84D78B91C3}"/>
              </a:ext>
            </a:extLst>
          </p:cNvPr>
          <p:cNvSpPr txBox="1"/>
          <p:nvPr/>
        </p:nvSpPr>
        <p:spPr>
          <a:xfrm>
            <a:off x="10216981" y="1781839"/>
            <a:ext cx="328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3200" dirty="0"/>
              <a:t>Living</a:t>
            </a:r>
            <a:r>
              <a:rPr lang="zh-CN" altLang="en-US" sz="3200" dirty="0"/>
              <a:t> </a:t>
            </a:r>
            <a:r>
              <a:rPr lang="en-US" altLang="zh-CN" sz="3200" dirty="0"/>
              <a:t>room</a:t>
            </a:r>
            <a:r>
              <a:rPr lang="zh-CN" altLang="en-US" sz="3200" dirty="0"/>
              <a:t> </a:t>
            </a:r>
            <a:r>
              <a:rPr lang="en-US" altLang="zh-CN" sz="3200" dirty="0"/>
              <a:t>model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D6A6D8-F6D4-3845-BF04-58DE435C47BA}"/>
              </a:ext>
            </a:extLst>
          </p:cNvPr>
          <p:cNvSpPr txBox="1"/>
          <p:nvPr/>
        </p:nvSpPr>
        <p:spPr>
          <a:xfrm>
            <a:off x="2394822" y="5682340"/>
            <a:ext cx="119289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Layout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5F3868-292C-0E48-BCB5-B99D3FE37D94}"/>
              </a:ext>
            </a:extLst>
          </p:cNvPr>
          <p:cNvSpPr txBox="1"/>
          <p:nvPr/>
        </p:nvSpPr>
        <p:spPr>
          <a:xfrm>
            <a:off x="5979096" y="5682340"/>
            <a:ext cx="269336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parts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299539-7988-EC4E-85F1-AC27474627B3}"/>
              </a:ext>
            </a:extLst>
          </p:cNvPr>
          <p:cNvSpPr txBox="1"/>
          <p:nvPr/>
        </p:nvSpPr>
        <p:spPr>
          <a:xfrm>
            <a:off x="9786116" y="5682340"/>
            <a:ext cx="480189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Edges,</a:t>
            </a:r>
            <a:r>
              <a:rPr lang="zh-CN" altLang="en-US" dirty="0"/>
              <a:t> </a:t>
            </a:r>
            <a:r>
              <a:rPr lang="en-US" altLang="zh-CN" dirty="0"/>
              <a:t>textures,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E892242-ED3D-4E49-8D02-91179E5DEE59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6DF340-2B97-4343-80F5-8AFBD7B4B78E}"/>
              </a:ext>
            </a:extLst>
          </p:cNvPr>
          <p:cNvGrpSpPr/>
          <p:nvPr/>
        </p:nvGrpSpPr>
        <p:grpSpPr>
          <a:xfrm>
            <a:off x="64335" y="4656311"/>
            <a:ext cx="14407661" cy="683170"/>
            <a:chOff x="64335" y="4656311"/>
            <a:chExt cx="14407661" cy="6831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357784-89AF-7F4C-9A18-5D78AC306CC9}"/>
                </a:ext>
              </a:extLst>
            </p:cNvPr>
            <p:cNvGrpSpPr/>
            <p:nvPr/>
          </p:nvGrpSpPr>
          <p:grpSpPr>
            <a:xfrm>
              <a:off x="64335" y="4656311"/>
              <a:ext cx="14407661" cy="683170"/>
              <a:chOff x="64335" y="4656311"/>
              <a:chExt cx="14407661" cy="68317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8253FC-DD1D-6744-B131-DAC1CBB7B0BA}"/>
                  </a:ext>
                </a:extLst>
              </p:cNvPr>
              <p:cNvSpPr txBox="1"/>
              <p:nvPr/>
            </p:nvSpPr>
            <p:spPr>
              <a:xfrm>
                <a:off x="13363872" y="4656311"/>
                <a:ext cx="1108124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Image</a:t>
                </a:r>
                <a:endParaRPr lang="en-US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EFDB70-7BCA-944F-8A7B-DE38B5BC3625}"/>
                  </a:ext>
                </a:extLst>
              </p:cNvPr>
              <p:cNvSpPr txBox="1"/>
              <p:nvPr/>
            </p:nvSpPr>
            <p:spPr>
              <a:xfrm>
                <a:off x="64335" y="4656311"/>
                <a:ext cx="914161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code</a:t>
                </a:r>
                <a:endParaRPr lang="en-US" dirty="0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E1D61A4-447D-C04B-85A8-46A22B5945DB}"/>
                  </a:ext>
                </a:extLst>
              </p:cNvPr>
              <p:cNvCxnSpPr/>
              <p:nvPr/>
            </p:nvCxnSpPr>
            <p:spPr>
              <a:xfrm>
                <a:off x="457200" y="5339481"/>
                <a:ext cx="137160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0060EF-0641-9342-A42B-B001075E448A}"/>
                </a:ext>
              </a:extLst>
            </p:cNvPr>
            <p:cNvCxnSpPr>
              <a:cxnSpLocks/>
            </p:cNvCxnSpPr>
            <p:nvPr/>
          </p:nvCxnSpPr>
          <p:spPr>
            <a:xfrm>
              <a:off x="546448" y="5156601"/>
              <a:ext cx="0" cy="1828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32EB987-2516-E64F-919E-118A2CB83EE6}"/>
                </a:ext>
              </a:extLst>
            </p:cNvPr>
            <p:cNvCxnSpPr>
              <a:cxnSpLocks/>
            </p:cNvCxnSpPr>
            <p:nvPr/>
          </p:nvCxnSpPr>
          <p:spPr>
            <a:xfrm>
              <a:off x="13867928" y="5156601"/>
              <a:ext cx="0" cy="1828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7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1BDEAB1-E071-C64F-B7A6-27C3FC910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8E4C896-A30C-EE43-B8E5-1050D3B81321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D04F0B-2859-F143-91E1-03ACAF401737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4FBF03A-E5AB-AA4E-8695-2301A01AF274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4FBF03A-E5AB-AA4E-8695-2301A01AF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C8C1A531-73BB-AA47-A98F-1FAE530895E8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CB59246-73CF-6A43-81C0-B393E977E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59B14A-55F3-5E46-BA53-F6AE15ADB2B5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B37E18-212C-5A4E-92FF-158EC14DA5C3}"/>
              </a:ext>
            </a:extLst>
          </p:cNvPr>
          <p:cNvSpPr>
            <a:spLocks/>
          </p:cNvSpPr>
          <p:nvPr/>
        </p:nvSpPr>
        <p:spPr>
          <a:xfrm>
            <a:off x="5056632" y="2026568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409A9B2-ED1A-E843-A075-BA9CE10DB2A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5433800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B3271EBB-13E7-5548-B20E-1753558B8DB0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6E387-4AF1-0E4E-B58A-CCEAEAD597B9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73A96-7103-9E47-8872-820D0CB6F6DC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</p:spTree>
    <p:extLst>
      <p:ext uri="{BB962C8B-B14F-4D97-AF65-F5344CB8AC3E}">
        <p14:creationId xmlns:p14="http://schemas.microsoft.com/office/powerpoint/2010/main" val="30875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59B14A-55F3-5E46-BA53-F6AE15ADB2B5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2E5E8E8-B970-1F45-A1D2-DD01B002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144ED-C43C-F140-865A-7B80632B43DB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5AA7-FDFA-7D4E-B66E-F24B01FDFDBA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D8DA3-2DCF-E841-8509-E9580DB4426F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CADBE-8A49-A94A-9D31-12FDEB94F72F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F0BEE0-3C62-2A43-874B-0B335426909D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87675E-4926-3E45-BF70-BE7BF50F6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AA8B61-30A8-A845-BC01-697AE4D4602C}"/>
              </a:ext>
            </a:extLst>
          </p:cNvPr>
          <p:cNvSpPr>
            <a:spLocks/>
          </p:cNvSpPr>
          <p:nvPr/>
        </p:nvSpPr>
        <p:spPr>
          <a:xfrm>
            <a:off x="8166633" y="2044832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EC124D-FB10-4D4A-BE4D-58DB3F646E6E}"/>
              </a:ext>
            </a:extLst>
          </p:cNvPr>
          <p:cNvSpPr txBox="1"/>
          <p:nvPr/>
        </p:nvSpPr>
        <p:spPr>
          <a:xfrm>
            <a:off x="7673345" y="1576785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off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E56EFE-EDB5-BF49-9DD0-E9899133C1DF}"/>
              </a:ext>
            </a:extLst>
          </p:cNvPr>
          <p:cNvSpPr txBox="1"/>
          <p:nvPr/>
        </p:nvSpPr>
        <p:spPr>
          <a:xfrm>
            <a:off x="7459216" y="4889153"/>
            <a:ext cx="3426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off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B64A1A6-D477-C548-A331-39787C98D84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33" y="5452064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BE670EF-9D36-C749-90A1-17E649BA8EDF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279543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2E5E8E8-B970-1F45-A1D2-DD01B002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144ED-C43C-F140-865A-7B80632B43DB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5AA7-FDFA-7D4E-B66E-F24B01FDFDBA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D8DA3-2DCF-E841-8509-E9580DB4426F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CADBE-8A49-A94A-9D31-12FDEB94F72F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F0BEE0-3C62-2A43-874B-0B335426909D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87675E-4926-3E45-BF70-BE7BF50F6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D5AC03-8570-064B-BA02-95C0172B1966}"/>
              </a:ext>
            </a:extLst>
          </p:cNvPr>
          <p:cNvSpPr>
            <a:spLocks/>
          </p:cNvSpPr>
          <p:nvPr/>
        </p:nvSpPr>
        <p:spPr>
          <a:xfrm>
            <a:off x="5074920" y="2026568"/>
            <a:ext cx="1993392" cy="1993392"/>
          </a:xfrm>
          <a:prstGeom prst="rect">
            <a:avLst/>
          </a:prstGeom>
          <a:solidFill>
            <a:srgbClr val="FAE938"/>
          </a:solidFill>
          <a:ln w="2540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9B14A-55F3-5E46-BA53-F6AE15ADB2B5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409A9B2-ED1A-E843-A075-BA9CE10DB2A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5433800"/>
            <a:ext cx="1993392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1D9D09-59C8-D443-9558-65A2D8B6FCDC}"/>
              </a:ext>
            </a:extLst>
          </p:cNvPr>
          <p:cNvSpPr>
            <a:spLocks/>
          </p:cNvSpPr>
          <p:nvPr/>
        </p:nvSpPr>
        <p:spPr>
          <a:xfrm>
            <a:off x="8166633" y="2044832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792B44-1D3B-A140-8575-62B1300DD3F1}"/>
              </a:ext>
            </a:extLst>
          </p:cNvPr>
          <p:cNvSpPr txBox="1"/>
          <p:nvPr/>
        </p:nvSpPr>
        <p:spPr>
          <a:xfrm>
            <a:off x="7673346" y="1576785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off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4E9521-E1AE-EB40-A241-144C08543CB1}"/>
              </a:ext>
            </a:extLst>
          </p:cNvPr>
          <p:cNvSpPr txBox="1"/>
          <p:nvPr/>
        </p:nvSpPr>
        <p:spPr>
          <a:xfrm>
            <a:off x="7459216" y="4889153"/>
            <a:ext cx="3426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off</a:t>
            </a:r>
            <a:endParaRPr lang="en-US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3401D2-E7CB-0D4C-B134-239612DED2A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33" y="5452064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5F20B8F-BA12-7741-90C3-566F07ABE222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24407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2E5E8E8-B970-1F45-A1D2-DD01B002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576777"/>
            <a:ext cx="12975336" cy="6930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144ED-C43C-F140-865A-7B80632B43DB}"/>
              </a:ext>
            </a:extLst>
          </p:cNvPr>
          <p:cNvSpPr txBox="1"/>
          <p:nvPr/>
        </p:nvSpPr>
        <p:spPr>
          <a:xfrm>
            <a:off x="2633107" y="2566633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5AA7-FDFA-7D4E-B66E-F24B01FDFDBA}"/>
              </a:ext>
            </a:extLst>
          </p:cNvPr>
          <p:cNvSpPr txBox="1"/>
          <p:nvPr/>
        </p:nvSpPr>
        <p:spPr>
          <a:xfrm>
            <a:off x="5154960" y="1576785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D8DA3-2DCF-E841-8509-E9580DB4426F}"/>
              </a:ext>
            </a:extLst>
          </p:cNvPr>
          <p:cNvSpPr txBox="1"/>
          <p:nvPr/>
        </p:nvSpPr>
        <p:spPr>
          <a:xfrm>
            <a:off x="4722912" y="4889153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ACADBE-8A49-A94A-9D31-12FDEB94F72F}"/>
              </a:ext>
            </a:extLst>
          </p:cNvPr>
          <p:cNvSpPr txBox="1"/>
          <p:nvPr/>
        </p:nvSpPr>
        <p:spPr>
          <a:xfrm>
            <a:off x="3210744" y="6421741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/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37B2F2-0342-9349-8846-D14540263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192747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F0BEE0-3C62-2A43-874B-0B335426909D}"/>
              </a:ext>
            </a:extLst>
          </p:cNvPr>
          <p:cNvSpPr txBox="1"/>
          <p:nvPr/>
        </p:nvSpPr>
        <p:spPr>
          <a:xfrm>
            <a:off x="1541936" y="7454357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87675E-4926-3E45-BF70-BE7BF50F62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89336" y="7445487"/>
            <a:ext cx="1549400" cy="1555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D5AC03-8570-064B-BA02-95C0172B1966}"/>
              </a:ext>
            </a:extLst>
          </p:cNvPr>
          <p:cNvSpPr>
            <a:spLocks/>
          </p:cNvSpPr>
          <p:nvPr/>
        </p:nvSpPr>
        <p:spPr>
          <a:xfrm>
            <a:off x="11619497" y="2026568"/>
            <a:ext cx="1993392" cy="1993392"/>
          </a:xfrm>
          <a:prstGeom prst="rect">
            <a:avLst/>
          </a:prstGeom>
          <a:solidFill>
            <a:srgbClr val="FAE938"/>
          </a:solidFill>
          <a:ln w="2540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409A9B2-ED1A-E843-A075-BA9CE10DB2A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497" y="5433800"/>
            <a:ext cx="1993392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1D9D09-59C8-D443-9558-65A2D8B6FCDC}"/>
              </a:ext>
            </a:extLst>
          </p:cNvPr>
          <p:cNvSpPr>
            <a:spLocks/>
          </p:cNvSpPr>
          <p:nvPr/>
        </p:nvSpPr>
        <p:spPr>
          <a:xfrm>
            <a:off x="8165592" y="2048256"/>
            <a:ext cx="2011680" cy="1993392"/>
          </a:xfrm>
          <a:prstGeom prst="rect">
            <a:avLst/>
          </a:prstGeom>
          <a:solidFill>
            <a:srgbClr val="D63A33"/>
          </a:solidFill>
          <a:ln w="6350">
            <a:solidFill>
              <a:srgbClr val="000000"/>
            </a:solidFill>
            <a:miter lim="4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3401D2-E7CB-0D4C-B134-239612DED2A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92" y="5449824"/>
            <a:ext cx="2011680" cy="1975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F5FB17-BE70-7749-A1A3-0ED5278DA03D}"/>
              </a:ext>
            </a:extLst>
          </p:cNvPr>
          <p:cNvSpPr txBox="1"/>
          <p:nvPr/>
        </p:nvSpPr>
        <p:spPr>
          <a:xfrm>
            <a:off x="11129729" y="1576785"/>
            <a:ext cx="2972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on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8E037-9800-854A-9340-C123A2FB45C8}"/>
              </a:ext>
            </a:extLst>
          </p:cNvPr>
          <p:cNvSpPr txBox="1"/>
          <p:nvPr/>
        </p:nvSpPr>
        <p:spPr>
          <a:xfrm>
            <a:off x="10915600" y="4889153"/>
            <a:ext cx="3401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on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90732-8FDD-5746-AC67-79165D28C4F1}"/>
              </a:ext>
            </a:extLst>
          </p:cNvPr>
          <p:cNvGrpSpPr/>
          <p:nvPr/>
        </p:nvGrpSpPr>
        <p:grpSpPr>
          <a:xfrm>
            <a:off x="9474605" y="7417207"/>
            <a:ext cx="3253840" cy="797004"/>
            <a:chOff x="9474605" y="7417207"/>
            <a:chExt cx="3253840" cy="7970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B5743D-3CF5-354E-AAB7-9C4946E22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639964" y="6324691"/>
              <a:ext cx="367668" cy="25527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2A9BDB-D6EA-0842-AAB6-F4CD7D8B9D16}"/>
                </a:ext>
              </a:extLst>
            </p:cNvPr>
            <p:cNvSpPr txBox="1"/>
            <p:nvPr/>
          </p:nvSpPr>
          <p:spPr>
            <a:xfrm>
              <a:off x="9474605" y="7690991"/>
              <a:ext cx="32538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/>
                <a:t>average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causal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effect</a:t>
              </a:r>
              <a:endParaRPr lang="en-US" sz="2800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9127ADA8-6367-0F46-99DD-4C08A6ED754A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9B811A-A672-2A44-9A33-9C0CD22216F1}"/>
              </a:ext>
            </a:extLst>
          </p:cNvPr>
          <p:cNvSpPr txBox="1"/>
          <p:nvPr/>
        </p:nvSpPr>
        <p:spPr>
          <a:xfrm>
            <a:off x="7673346" y="1576785"/>
            <a:ext cx="2998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turn</a:t>
            </a:r>
            <a:r>
              <a:rPr lang="zh-CN" altLang="en-US" sz="2800" dirty="0"/>
              <a:t> </a:t>
            </a:r>
            <a:r>
              <a:rPr lang="en-US" altLang="zh-CN" sz="2800" dirty="0"/>
              <a:t>off the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2C208-5DEB-9A47-9043-D3B6C05CA337}"/>
              </a:ext>
            </a:extLst>
          </p:cNvPr>
          <p:cNvSpPr txBox="1"/>
          <p:nvPr/>
        </p:nvSpPr>
        <p:spPr>
          <a:xfrm>
            <a:off x="7459216" y="4889153"/>
            <a:ext cx="3426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neuron</a:t>
            </a:r>
            <a:r>
              <a:rPr lang="zh-CN" altLang="en-US" sz="2800" dirty="0"/>
              <a:t> </a:t>
            </a:r>
            <a:r>
              <a:rPr lang="en-US" altLang="zh-CN" sz="2800" dirty="0"/>
              <a:t>off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7960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://wednesday.csail.mit.edu/davidbau/newdissect/dissect/figure/teaser/726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27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7119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wednesday.csail.mit.edu/davidbau/newdissect/dissect/figure/teaser/767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0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3502" y="1947664"/>
            <a:ext cx="2743200" cy="27432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D3393E-1BE7-1F4E-9CD6-69495CDE08ED}"/>
              </a:ext>
            </a:extLst>
          </p:cNvPr>
          <p:cNvGrpSpPr/>
          <p:nvPr/>
        </p:nvGrpSpPr>
        <p:grpSpPr>
          <a:xfrm>
            <a:off x="1613927" y="4834880"/>
            <a:ext cx="11392775" cy="2743200"/>
            <a:chOff x="1613927" y="5050904"/>
            <a:chExt cx="11392775" cy="2743200"/>
          </a:xfrm>
        </p:grpSpPr>
        <p:pic>
          <p:nvPicPr>
            <p:cNvPr id="35" name="Picture 1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63502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http://wednesday.csail.mit.edu/davidbau/newdissect/dissect/figure/teaser/767-unit.png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1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7119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http://wednesday.csail.mit.edu/davidbau/newdissect/dissect/figure/teaser/726-unit.png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927" y="505090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D832134-B628-FC44-B44C-E11459849A7D}"/>
              </a:ext>
            </a:extLst>
          </p:cNvPr>
          <p:cNvGrpSpPr/>
          <p:nvPr/>
        </p:nvGrpSpPr>
        <p:grpSpPr>
          <a:xfrm>
            <a:off x="1613928" y="4834880"/>
            <a:ext cx="11392774" cy="2743200"/>
            <a:chOff x="1613928" y="5548064"/>
            <a:chExt cx="11392774" cy="2743200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F4363269-8C52-0B46-A89F-6A169A8E43B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3928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id="{0AD3FC7E-68EA-7F4B-87DA-1A33097BE0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7119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93EE245B-0938-4D4A-B51D-F3BC5FEC4DD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80310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4">
              <a:extLst>
                <a:ext uri="{FF2B5EF4-FFF2-40B4-BE49-F238E27FC236}">
                  <a16:creationId xmlns:a16="http://schemas.microsoft.com/office/drawing/2014/main" id="{9379C424-2426-A147-8288-ECFF642B132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63502" y="5548064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72002E8-B07C-204B-974E-2F182229CC36}"/>
              </a:ext>
            </a:extLst>
          </p:cNvPr>
          <p:cNvGrpSpPr/>
          <p:nvPr/>
        </p:nvGrpSpPr>
        <p:grpSpPr>
          <a:xfrm>
            <a:off x="1613928" y="4834880"/>
            <a:ext cx="11392774" cy="2743200"/>
            <a:chOff x="1613928" y="7636296"/>
            <a:chExt cx="11392774" cy="2743200"/>
          </a:xfrm>
        </p:grpSpPr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64F23ACB-3A59-BC46-BB44-3DF9199947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13928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8">
              <a:extLst>
                <a:ext uri="{FF2B5EF4-FFF2-40B4-BE49-F238E27FC236}">
                  <a16:creationId xmlns:a16="http://schemas.microsoft.com/office/drawing/2014/main" id="{E4B544CB-1ACE-E84C-8249-75D47D27D46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7119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0">
              <a:extLst>
                <a:ext uri="{FF2B5EF4-FFF2-40B4-BE49-F238E27FC236}">
                  <a16:creationId xmlns:a16="http://schemas.microsoft.com/office/drawing/2014/main" id="{E829CD41-4D05-9343-B32D-90074B26CAF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80310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2D6D2031-0A7D-4243-A928-BE32238B72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63502" y="7636296"/>
              <a:ext cx="2743200" cy="27432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BBA5681-600E-CB40-9AA4-022C58E2B7E3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cause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2683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pic>
        <p:nvPicPr>
          <p:cNvPr id="31" name="Picture 2" descr="http://wednesday.csail.mit.edu/davidbau/newdissect/dissect/figure/confroom_ablation/person-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19520" cy="46070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ednesday.csail.mit.edu/davidbau/newdissect/dissect/figure/confroom_ablation/person-70-ablat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19520" cy="46070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94167" y="7022994"/>
            <a:ext cx="54420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person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://wednesday.csail.mit.edu/davidbau/newdissect/dissect/figure/confroom_ablation/window-16-ablated.jpg">
            <a:extLst>
              <a:ext uri="{FF2B5EF4-FFF2-40B4-BE49-F238E27FC236}">
                <a16:creationId xmlns:a16="http://schemas.microsoft.com/office/drawing/2014/main" id="{4BF0B9BC-287C-E145-9662-12BD373B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48163" y="7022994"/>
            <a:ext cx="57356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window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7" descr="http://wednesday.csail.mit.edu/davidbau/newdissect/dissect/figure/confroom_ablation/window-16.jpg">
            <a:extLst>
              <a:ext uri="{FF2B5EF4-FFF2-40B4-BE49-F238E27FC236}">
                <a16:creationId xmlns:a16="http://schemas.microsoft.com/office/drawing/2014/main" id="{DDD3E1FC-142F-3741-AAE0-57164738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8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380E17-F6BE-460B-8AC3-6260E3681DB6}"/>
              </a:ext>
            </a:extLst>
          </p:cNvPr>
          <p:cNvGrpSpPr/>
          <p:nvPr/>
        </p:nvGrpSpPr>
        <p:grpSpPr>
          <a:xfrm>
            <a:off x="636148" y="889614"/>
            <a:ext cx="5106723" cy="2970509"/>
            <a:chOff x="477111" y="667210"/>
            <a:chExt cx="3830042" cy="2227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4F2CDB-DF8C-46F6-A8F6-BA05028B7A86}"/>
                </a:ext>
              </a:extLst>
            </p:cNvPr>
            <p:cNvSpPr txBox="1"/>
            <p:nvPr/>
          </p:nvSpPr>
          <p:spPr>
            <a:xfrm>
              <a:off x="1088047" y="2234911"/>
              <a:ext cx="2608166" cy="66018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1920" tIns="24384" rIns="121920" bIns="24384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CycleGAN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[</a:t>
              </a:r>
              <a:r>
                <a: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Zhu et al., 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ICCV</a:t>
              </a:r>
              <a:r>
                <a:rPr lang="zh-CN" alt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2017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]</a:t>
              </a:r>
              <a:endParaRPr lang="en-US" sz="2800" noProof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E5BBE0-5C46-40C8-845C-2A0A794D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111" y="667210"/>
              <a:ext cx="3830042" cy="148862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640761-A524-4D2C-9054-9B9064517DBD}"/>
              </a:ext>
            </a:extLst>
          </p:cNvPr>
          <p:cNvGrpSpPr/>
          <p:nvPr/>
        </p:nvGrpSpPr>
        <p:grpSpPr>
          <a:xfrm>
            <a:off x="6851090" y="4558353"/>
            <a:ext cx="7078449" cy="3083865"/>
            <a:chOff x="5138317" y="3418764"/>
            <a:chExt cx="5308837" cy="23128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61E9E8-E05D-41B2-9CE3-B12054371648}"/>
                </a:ext>
              </a:extLst>
            </p:cNvPr>
            <p:cNvSpPr txBox="1"/>
            <p:nvPr/>
          </p:nvSpPr>
          <p:spPr>
            <a:xfrm>
              <a:off x="6342465" y="5071482"/>
              <a:ext cx="2762054" cy="66018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1920" tIns="24384" rIns="121920" bIns="24384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StarGAN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[</a:t>
              </a:r>
              <a:r>
                <a: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Choi et al., 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CVPR</a:t>
              </a:r>
              <a:r>
                <a:rPr lang="zh-CN" alt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2018]</a:t>
              </a:r>
              <a:endParaRPr lang="en-US" sz="2800" noProof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CA8844-7235-4B47-A190-87F26E46E6AD}"/>
                </a:ext>
              </a:extLst>
            </p:cNvPr>
            <p:cNvGrpSpPr/>
            <p:nvPr/>
          </p:nvGrpSpPr>
          <p:grpSpPr>
            <a:xfrm>
              <a:off x="5138317" y="3418764"/>
              <a:ext cx="5308837" cy="1565692"/>
              <a:chOff x="5432322" y="271627"/>
              <a:chExt cx="4879889" cy="14391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4072DA3-44D5-4808-9EFC-54589C3CD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2322" y="271627"/>
                <a:ext cx="4879889" cy="1439186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3817C33-6E33-47AF-969A-B3225DC94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6884" y="1710813"/>
                <a:ext cx="352057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33FE42F-D158-409B-AC26-B99AEFC0CE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1157" y="1710813"/>
                <a:ext cx="118824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3CCEAC5-AA49-4784-B487-94E2827F84CE}"/>
              </a:ext>
            </a:extLst>
          </p:cNvPr>
          <p:cNvGrpSpPr/>
          <p:nvPr/>
        </p:nvGrpSpPr>
        <p:grpSpPr>
          <a:xfrm>
            <a:off x="642947" y="4860675"/>
            <a:ext cx="5730240" cy="2781543"/>
            <a:chOff x="482210" y="3645506"/>
            <a:chExt cx="4297680" cy="208615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DF2DEE-E201-4436-8C28-0FDFAAB11FD8}"/>
                </a:ext>
              </a:extLst>
            </p:cNvPr>
            <p:cNvSpPr txBox="1"/>
            <p:nvPr/>
          </p:nvSpPr>
          <p:spPr>
            <a:xfrm>
              <a:off x="1078972" y="5071482"/>
              <a:ext cx="2965668" cy="66018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1920" tIns="24384" rIns="121920" bIns="24384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MUNIT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[</a:t>
              </a:r>
              <a:r>
                <a: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Huang et al., 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ECCV</a:t>
              </a:r>
              <a:r>
                <a:rPr lang="zh-CN" alt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2018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]</a:t>
              </a:r>
              <a:endParaRPr lang="en-US" sz="2800" noProof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7A7CFA-91AD-40DA-9322-125497C7F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4348"/>
            <a:stretch/>
          </p:blipFill>
          <p:spPr>
            <a:xfrm>
              <a:off x="482210" y="3645506"/>
              <a:ext cx="4297680" cy="13677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960A99-DAE8-45E6-BD51-3E6F125B5B59}"/>
              </a:ext>
            </a:extLst>
          </p:cNvPr>
          <p:cNvGrpSpPr/>
          <p:nvPr/>
        </p:nvGrpSpPr>
        <p:grpSpPr>
          <a:xfrm>
            <a:off x="6223257" y="690640"/>
            <a:ext cx="7846400" cy="3169483"/>
            <a:chOff x="4667443" y="517980"/>
            <a:chExt cx="5884800" cy="237711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626736-7F31-4138-ACF5-50E5DC0C79C7}"/>
                </a:ext>
              </a:extLst>
            </p:cNvPr>
            <p:cNvSpPr txBox="1"/>
            <p:nvPr/>
          </p:nvSpPr>
          <p:spPr>
            <a:xfrm>
              <a:off x="5749190" y="2234911"/>
              <a:ext cx="3721308" cy="660181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1920" tIns="24384" rIns="121920" bIns="24384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Projection </a:t>
              </a:r>
              <a:r>
                <a:rPr lang="en-US" altLang="zh-CN" sz="3200" b="1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D</a:t>
              </a:r>
              <a:r>
                <a:rPr lang="en-US" sz="3200" b="1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iscriminator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[</a:t>
              </a:r>
              <a:r>
                <a: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Miyato and Koyama, 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ICLR</a:t>
              </a:r>
              <a:r>
                <a:rPr lang="zh-CN" alt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2018</a:t>
              </a:r>
              <a:r>
                <a:rPr lang="en-US" altLang="zh-CN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]</a:t>
              </a:r>
              <a:endParaRPr lang="en-US" sz="2800" noProof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AB6021-6D7E-48A9-B879-2707578BF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7443" y="517980"/>
              <a:ext cx="5884800" cy="163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3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http://wednesday.csail.mit.edu/davidbau/newdissect/dissect/figure/confroom_ablation/table-275-ablated.jpg">
            <a:extLst>
              <a:ext uri="{FF2B5EF4-FFF2-40B4-BE49-F238E27FC236}">
                <a16:creationId xmlns:a16="http://schemas.microsoft.com/office/drawing/2014/main" id="{5BC18CFF-C448-B543-9966-EB37DA2E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://wednesday.csail.mit.edu/davidbau/newdissect/dissect/figure/confroom_ablation/table-275.jpg">
            <a:extLst>
              <a:ext uri="{FF2B5EF4-FFF2-40B4-BE49-F238E27FC236}">
                <a16:creationId xmlns:a16="http://schemas.microsoft.com/office/drawing/2014/main" id="{AF8E3962-051F-7F48-BDB6-128A8C5B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94798" y="7022994"/>
            <a:ext cx="50423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table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8652DB-DF54-8047-AE4D-53B2BBCE0F30}"/>
              </a:ext>
            </a:extLst>
          </p:cNvPr>
          <p:cNvCxnSpPr>
            <a:cxnSpLocks/>
          </p:cNvCxnSpPr>
          <p:nvPr/>
        </p:nvCxnSpPr>
        <p:spPr>
          <a:xfrm>
            <a:off x="4002832" y="3981080"/>
            <a:ext cx="402553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http://wednesday.csail.mit.edu/davidbau/newdissect/dissect/figure/confroom_ablation/chair-122-ablated.jpg">
            <a:extLst>
              <a:ext uri="{FF2B5EF4-FFF2-40B4-BE49-F238E27FC236}">
                <a16:creationId xmlns:a16="http://schemas.microsoft.com/office/drawing/2014/main" id="{9A6CD60C-B6FA-F44C-989E-9D0A956C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88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http://wednesday.csail.mit.edu/davidbau/newdissect/dissect/figure/confroom_ablation/chair-122.jpg">
            <a:extLst>
              <a:ext uri="{FF2B5EF4-FFF2-40B4-BE49-F238E27FC236}">
                <a16:creationId xmlns:a16="http://schemas.microsoft.com/office/drawing/2014/main" id="{6FFF9996-FF8E-2042-A214-2C7D5C7A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92" y="2460115"/>
            <a:ext cx="4521054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08326" y="7022994"/>
            <a:ext cx="50152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Turn off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b="1" dirty="0">
                <a:latin typeface="Calibri" charset="0"/>
                <a:ea typeface="Calibri" charset="0"/>
                <a:cs typeface="Calibri" charset="0"/>
              </a:rPr>
              <a:t>chair</a:t>
            </a:r>
            <a:r>
              <a:rPr lang="zh-CN" altLang="en-US" sz="4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4200" dirty="0">
                <a:latin typeface="Calibri" charset="0"/>
                <a:ea typeface="Calibri" charset="0"/>
                <a:cs typeface="Calibri" charset="0"/>
              </a:rPr>
              <a:t>neurons</a:t>
            </a:r>
            <a:endParaRPr lang="en-US" sz="4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5B72AF-1234-8B48-B323-46377B4A1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5"/>
          <a:stretch/>
        </p:blipFill>
        <p:spPr>
          <a:xfrm>
            <a:off x="2743200" y="2116378"/>
            <a:ext cx="9144000" cy="55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62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C02420-D1F7-EB4F-8EC1-A9645B91D23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292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09F6FED-6210-3A44-A992-7AC9825BE23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588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06E71-3D7A-9641-9B06-5BD628FFB184}"/>
              </a:ext>
            </a:extLst>
          </p:cNvPr>
          <p:cNvSpPr txBox="1"/>
          <p:nvPr/>
        </p:nvSpPr>
        <p:spPr>
          <a:xfrm>
            <a:off x="1256971" y="7068691"/>
            <a:ext cx="1211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</a:rPr>
              <a:t>Yellow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</a:rPr>
              <a:t>box</a:t>
            </a:r>
            <a:r>
              <a:rPr lang="en-US" altLang="zh-CN" sz="3600" dirty="0"/>
              <a:t>:</a:t>
            </a:r>
            <a:r>
              <a:rPr lang="zh-CN" altLang="en-US" sz="3600" dirty="0"/>
              <a:t> </a:t>
            </a:r>
            <a:r>
              <a:rPr lang="en-US" sz="3600" dirty="0"/>
              <a:t>highlight every location </a:t>
            </a:r>
            <a:r>
              <a:rPr lang="en-US" altLang="zh-CN" sz="3600" dirty="0"/>
              <a:t>where</a:t>
            </a:r>
            <a:r>
              <a:rPr lang="zh-CN" altLang="en-US" sz="3600" dirty="0"/>
              <a:t> </a:t>
            </a:r>
            <a:r>
              <a:rPr lang="en-US" altLang="zh-CN" sz="3600" dirty="0"/>
              <a:t>we</a:t>
            </a:r>
            <a:r>
              <a:rPr lang="zh-CN" altLang="en-US" sz="3600" dirty="0"/>
              <a:t> </a:t>
            </a:r>
            <a:r>
              <a:rPr lang="en-US" altLang="zh-CN" sz="3600" dirty="0"/>
              <a:t>can</a:t>
            </a:r>
            <a:r>
              <a:rPr lang="zh-CN" altLang="en-US" sz="3600" dirty="0"/>
              <a:t> </a:t>
            </a:r>
            <a:r>
              <a:rPr lang="en-US" altLang="zh-CN" sz="3600" dirty="0"/>
              <a:t>insert</a:t>
            </a:r>
            <a:r>
              <a:rPr lang="zh-CN" altLang="en-US" sz="3600" dirty="0"/>
              <a:t> </a:t>
            </a:r>
            <a:r>
              <a:rPr lang="en-US" altLang="zh-CN" sz="3600" dirty="0"/>
              <a:t>doors</a:t>
            </a:r>
            <a:r>
              <a:rPr lang="zh-CN" altLang="en-US" sz="3600" dirty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26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014F4C-05DA-F946-AC3F-12A6A1C77C1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292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8C54F008-D2F0-7145-97D1-ED7D954EB47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588" y="2460115"/>
            <a:ext cx="4517136" cy="460857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06E71-3D7A-9641-9B06-5BD628FFB184}"/>
              </a:ext>
            </a:extLst>
          </p:cNvPr>
          <p:cNvSpPr txBox="1"/>
          <p:nvPr/>
        </p:nvSpPr>
        <p:spPr>
          <a:xfrm>
            <a:off x="1256971" y="7068691"/>
            <a:ext cx="1211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</a:rPr>
              <a:t>Yellow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3600" b="1" dirty="0">
                <a:solidFill>
                  <a:srgbClr val="FFC000"/>
                </a:solidFill>
              </a:rPr>
              <a:t>box</a:t>
            </a:r>
            <a:r>
              <a:rPr lang="en-US" altLang="zh-CN" sz="3600" dirty="0"/>
              <a:t>:</a:t>
            </a:r>
            <a:r>
              <a:rPr lang="zh-CN" altLang="en-US" sz="3600" dirty="0"/>
              <a:t> </a:t>
            </a:r>
            <a:r>
              <a:rPr lang="en-US" sz="3600" dirty="0"/>
              <a:t>highlight every location </a:t>
            </a:r>
            <a:r>
              <a:rPr lang="en-US" altLang="zh-CN" sz="3600" dirty="0"/>
              <a:t>where</a:t>
            </a:r>
            <a:r>
              <a:rPr lang="zh-CN" altLang="en-US" sz="3600" dirty="0"/>
              <a:t> </a:t>
            </a:r>
            <a:r>
              <a:rPr lang="en-US" altLang="zh-CN" sz="3600" dirty="0"/>
              <a:t>we</a:t>
            </a:r>
            <a:r>
              <a:rPr lang="zh-CN" altLang="en-US" sz="3600" dirty="0"/>
              <a:t> </a:t>
            </a:r>
            <a:r>
              <a:rPr lang="en-US" altLang="zh-CN" sz="3600" dirty="0"/>
              <a:t>can</a:t>
            </a:r>
            <a:r>
              <a:rPr lang="zh-CN" altLang="en-US" sz="3600" dirty="0"/>
              <a:t> </a:t>
            </a:r>
            <a:r>
              <a:rPr lang="en-US" altLang="zh-CN" sz="3600" dirty="0"/>
              <a:t>insert</a:t>
            </a:r>
            <a:r>
              <a:rPr lang="zh-CN" altLang="en-US" sz="3600" dirty="0"/>
              <a:t> </a:t>
            </a:r>
            <a:r>
              <a:rPr lang="en-US" altLang="zh-CN" sz="3600" dirty="0"/>
              <a:t>doors</a:t>
            </a:r>
            <a:r>
              <a:rPr lang="zh-CN" altLang="en-US" sz="3600" dirty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27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Object-Scene</a:t>
            </a:r>
            <a:r>
              <a:rPr lang="zh-CN" altLang="en-US" sz="6400" dirty="0"/>
              <a:t> </a:t>
            </a:r>
            <a:r>
              <a:rPr lang="en-US" altLang="zh-CN" sz="6400" dirty="0"/>
              <a:t>Relationships</a:t>
            </a:r>
            <a:endParaRPr lang="en-US" sz="6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7FF5C-A206-E943-B190-3D858F2CD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3473" r="6495" b="4848"/>
          <a:stretch/>
        </p:blipFill>
        <p:spPr>
          <a:xfrm>
            <a:off x="2680094" y="2113789"/>
            <a:ext cx="9270212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12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" descr="http://wednesday.csail.mit.edu/davidbau/newdissect/dissect/figure/artifact/image_4972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89" y="2632286"/>
            <a:ext cx="5486400" cy="41148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wednesday.csail.mit.edu/davidbau/newdissect/dissect/figure/artifact/image_4972_2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89" y="2632286"/>
            <a:ext cx="5486400" cy="41148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AA56D9-8AAF-F248-B511-B72DA4CA0943}"/>
              </a:ext>
            </a:extLst>
          </p:cNvPr>
          <p:cNvGrpSpPr/>
          <p:nvPr/>
        </p:nvGrpSpPr>
        <p:grpSpPr>
          <a:xfrm>
            <a:off x="8124138" y="2374324"/>
            <a:ext cx="6265007" cy="5167709"/>
            <a:chOff x="8124138" y="2374324"/>
            <a:chExt cx="6265007" cy="5167709"/>
          </a:xfrm>
        </p:grpSpPr>
        <p:sp>
          <p:nvSpPr>
            <p:cNvPr id="28" name="TextBox 27"/>
            <p:cNvSpPr txBox="1"/>
            <p:nvPr/>
          </p:nvSpPr>
          <p:spPr>
            <a:xfrm>
              <a:off x="8683352" y="6957258"/>
              <a:ext cx="57057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>
                  <a:latin typeface="Calibri" charset="0"/>
                  <a:ea typeface="Calibri" charset="0"/>
                  <a:cs typeface="Calibri" charset="0"/>
                </a:rPr>
                <a:t>Example</a:t>
              </a:r>
              <a:r>
                <a:rPr lang="zh-CN" altLang="en-US" sz="32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altLang="zh-CN" sz="3200" dirty="0">
                  <a:latin typeface="Calibri" charset="0"/>
                  <a:ea typeface="Calibri" charset="0"/>
                  <a:cs typeface="Calibri" charset="0"/>
                </a:rPr>
                <a:t>artifact-causing</a:t>
              </a:r>
              <a:r>
                <a:rPr lang="zh-CN" altLang="en-US" sz="32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3200" dirty="0"/>
                <a:t>neurons</a:t>
              </a:r>
              <a:endParaRPr lang="en-US" sz="32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BA0FB28-9251-B54A-ADBE-E88FB8AB3878}"/>
                </a:ext>
              </a:extLst>
            </p:cNvPr>
            <p:cNvGrpSpPr/>
            <p:nvPr/>
          </p:nvGrpSpPr>
          <p:grpSpPr>
            <a:xfrm>
              <a:off x="8124138" y="2374324"/>
              <a:ext cx="6262751" cy="4680266"/>
              <a:chOff x="6381041" y="2374324"/>
              <a:chExt cx="6262751" cy="4680266"/>
            </a:xfrm>
          </p:grpSpPr>
          <p:pic>
            <p:nvPicPr>
              <p:cNvPr id="27" name="Picture 4" descr="http://wednesday.csail.mit.edu/davidbau/newdissect/dissect/figure/artifact/unit-231-top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124"/>
              <a:stretch/>
            </p:blipFill>
            <p:spPr bwMode="auto">
              <a:xfrm>
                <a:off x="6972456" y="5007580"/>
                <a:ext cx="5671336" cy="1956500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6381041" y="4834880"/>
                <a:ext cx="646331" cy="2219710"/>
              </a:xfrm>
              <a:prstGeom prst="rect">
                <a:avLst/>
              </a:prstGeom>
              <a:noFill/>
            </p:spPr>
            <p:txBody>
              <a:bodyPr vert="vert" wrap="none" rtlCol="0">
                <a:spAutoFit/>
              </a:bodyPr>
              <a:lstStyle/>
              <a:p>
                <a:pPr algn="ctr"/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Neuron </a:t>
                </a:r>
                <a:r>
                  <a:rPr lang="zh-CN" altLang="en-US" sz="30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#231</a:t>
                </a:r>
                <a:endParaRPr lang="en-US" sz="3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pic>
            <p:nvPicPr>
              <p:cNvPr id="26" name="Picture 25" descr="http://wednesday.csail.mit.edu/davidbau/newdissect/dissect/figure/artifact/unit-63-top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124"/>
              <a:stretch/>
            </p:blipFill>
            <p:spPr bwMode="auto">
              <a:xfrm>
                <a:off x="6972456" y="2415292"/>
                <a:ext cx="5671336" cy="1956500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381041" y="2374324"/>
                <a:ext cx="646331" cy="1956500"/>
              </a:xfrm>
              <a:prstGeom prst="rect">
                <a:avLst/>
              </a:prstGeom>
              <a:noFill/>
            </p:spPr>
            <p:txBody>
              <a:bodyPr vert="vert" wrap="square" rtlCol="0">
                <a:spAutoFit/>
              </a:bodyPr>
              <a:lstStyle/>
              <a:p>
                <a:pPr algn="ctr"/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Neuron</a:t>
                </a:r>
                <a:r>
                  <a:rPr lang="zh-CN" altLang="en-US" sz="30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zh-CN" sz="3000" dirty="0">
                    <a:latin typeface="Calibri" charset="0"/>
                    <a:ea typeface="Calibri" charset="0"/>
                    <a:cs typeface="Calibri" charset="0"/>
                  </a:rPr>
                  <a:t>#63</a:t>
                </a:r>
                <a:endParaRPr lang="en-US" sz="3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883920" y="481966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Debugging</a:t>
            </a:r>
            <a:r>
              <a:rPr lang="zh-CN" altLang="en-US" sz="6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6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Improving</a:t>
            </a:r>
            <a:r>
              <a:rPr lang="zh-CN" altLang="en-US" sz="6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6400" dirty="0">
                <a:latin typeface="Calibri" charset="0"/>
                <a:ea typeface="Calibri" charset="0"/>
                <a:cs typeface="Calibri" charset="0"/>
              </a:rPr>
              <a:t>Models</a:t>
            </a:r>
            <a:endParaRPr lang="en-US" sz="6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BE766-89B9-E743-9BD7-20EFFDD313EA}"/>
              </a:ext>
            </a:extLst>
          </p:cNvPr>
          <p:cNvSpPr txBox="1"/>
          <p:nvPr/>
        </p:nvSpPr>
        <p:spPr>
          <a:xfrm>
            <a:off x="2708966" y="6957258"/>
            <a:ext cx="3654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Images</a:t>
            </a:r>
            <a:r>
              <a:rPr lang="zh-CN" altLang="en-US" sz="3200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artifacts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146A94-F167-7C41-952E-522F921304A7}"/>
              </a:ext>
            </a:extLst>
          </p:cNvPr>
          <p:cNvSpPr txBox="1"/>
          <p:nvPr/>
        </p:nvSpPr>
        <p:spPr>
          <a:xfrm>
            <a:off x="1322691" y="6957258"/>
            <a:ext cx="642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/>
              <a:t>Turning off</a:t>
            </a:r>
            <a:r>
              <a:rPr lang="zh-CN" altLang="en-US" sz="3200" dirty="0"/>
              <a:t> </a:t>
            </a:r>
            <a:r>
              <a:rPr lang="en-US" altLang="zh-CN" sz="3200" dirty="0"/>
              <a:t>neurons</a:t>
            </a:r>
            <a:r>
              <a:rPr lang="zh-CN" altLang="en-US" sz="3200" dirty="0"/>
              <a:t> </a:t>
            </a:r>
            <a:r>
              <a:rPr lang="en-US" altLang="zh-CN" sz="3200" dirty="0"/>
              <a:t>removes</a:t>
            </a:r>
            <a:r>
              <a:rPr lang="zh-CN" altLang="en-US" sz="3200" dirty="0"/>
              <a:t> </a:t>
            </a:r>
            <a:r>
              <a:rPr lang="en-US" altLang="zh-CN" sz="3200" dirty="0"/>
              <a:t>artifacts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54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Interactive Painting</a:t>
            </a:r>
            <a:endParaRPr lang="en-US" sz="6400" dirty="0"/>
          </a:p>
        </p:txBody>
      </p:sp>
      <p:pic>
        <p:nvPicPr>
          <p:cNvPr id="2" name="demo1_slow2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778" y="2314600"/>
            <a:ext cx="6314334" cy="50718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22553D-0D14-4846-BEBD-BE6A28B3FAB0}"/>
              </a:ext>
            </a:extLst>
          </p:cNvPr>
          <p:cNvSpPr txBox="1">
            <a:spLocks/>
          </p:cNvSpPr>
          <p:nvPr/>
        </p:nvSpPr>
        <p:spPr>
          <a:xfrm>
            <a:off x="6701143" y="1853566"/>
            <a:ext cx="7921236" cy="3710136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/>
              <a:t>Online Demo</a:t>
            </a:r>
          </a:p>
          <a:p>
            <a:r>
              <a:rPr lang="en-US" sz="6000" dirty="0">
                <a:hlinkClick r:id="rId6" tooltip="http://bit.ly/ganpaint"/>
              </a:rPr>
              <a:t>http://bit.ly/ganpaint</a:t>
            </a:r>
            <a:endParaRPr lang="en-US" sz="6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D2C6C-4B22-3944-AE43-AE0DA6227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83" y="4593877"/>
            <a:ext cx="2469956" cy="25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o_effect2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122" y="2314600"/>
            <a:ext cx="6635022" cy="515434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Interactive Painting</a:t>
            </a:r>
            <a:endParaRPr lang="en-US" sz="6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D2AD6-E53C-AE45-8F46-4487C46EEA53}"/>
              </a:ext>
            </a:extLst>
          </p:cNvPr>
          <p:cNvSpPr txBox="1">
            <a:spLocks/>
          </p:cNvSpPr>
          <p:nvPr/>
        </p:nvSpPr>
        <p:spPr>
          <a:xfrm>
            <a:off x="6701143" y="1853566"/>
            <a:ext cx="7921236" cy="3710136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/>
              <a:t>Online Demo</a:t>
            </a:r>
          </a:p>
          <a:p>
            <a:r>
              <a:rPr lang="en-US" sz="6000" dirty="0">
                <a:hlinkClick r:id="rId6" tooltip="http://bit.ly/ganpaint"/>
              </a:rPr>
              <a:t>http://bit.ly/ganpaint</a:t>
            </a:r>
            <a:endParaRPr lang="en-US" sz="6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1AF44-96ED-224F-A74C-A73EDD801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83" y="4593877"/>
            <a:ext cx="2469956" cy="25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AA7BB1-9A56-C14C-ABB0-D57649FD14D5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8C745-0E29-E64F-BF22-38A39282AADA}"/>
              </a:ext>
            </a:extLst>
          </p:cNvPr>
          <p:cNvSpPr txBox="1"/>
          <p:nvPr/>
        </p:nvSpPr>
        <p:spPr>
          <a:xfrm>
            <a:off x="7691513" y="7690991"/>
            <a:ext cx="693888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Many</a:t>
            </a:r>
            <a:r>
              <a:rPr lang="zh-CN" altLang="en-US" sz="2800" dirty="0"/>
              <a:t> </a:t>
            </a:r>
            <a:r>
              <a:rPr lang="en-US" altLang="zh-CN" sz="2800" dirty="0"/>
              <a:t>slides</a:t>
            </a:r>
            <a:r>
              <a:rPr lang="zh-CN" altLang="en-US" sz="2800" dirty="0"/>
              <a:t> </a:t>
            </a:r>
            <a:r>
              <a:rPr lang="en-US" altLang="zh-CN" sz="2800" dirty="0"/>
              <a:t>borrowed</a:t>
            </a:r>
            <a:r>
              <a:rPr lang="zh-CN" altLang="en-US" sz="2800" dirty="0"/>
              <a:t> </a:t>
            </a:r>
            <a:r>
              <a:rPr lang="en-US" altLang="zh-CN" sz="2800" dirty="0"/>
              <a:t>from</a:t>
            </a:r>
            <a:r>
              <a:rPr lang="zh-CN" altLang="en-US" sz="2800" dirty="0"/>
              <a:t> </a:t>
            </a:r>
            <a:r>
              <a:rPr lang="en-US" altLang="zh-CN" sz="2800" dirty="0"/>
              <a:t>Antonio</a:t>
            </a:r>
            <a:r>
              <a:rPr lang="zh-CN" altLang="en-US" sz="2800" dirty="0"/>
              <a:t> </a:t>
            </a:r>
            <a:r>
              <a:rPr lang="en-US" altLang="zh-CN" sz="2800" dirty="0"/>
              <a:t>Torralba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2BAB85-E6B1-6B4E-9999-45612B8D3BB2}"/>
              </a:ext>
            </a:extLst>
          </p:cNvPr>
          <p:cNvGrpSpPr/>
          <p:nvPr/>
        </p:nvGrpSpPr>
        <p:grpSpPr>
          <a:xfrm>
            <a:off x="8160100" y="1769639"/>
            <a:ext cx="4832306" cy="5441505"/>
            <a:chOff x="8160100" y="1769639"/>
            <a:chExt cx="4832306" cy="5441505"/>
          </a:xfrm>
        </p:grpSpPr>
        <p:pic>
          <p:nvPicPr>
            <p:cNvPr id="3004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60100" y="1769639"/>
              <a:ext cx="4832306" cy="4832306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Shape 3142">
                  <a:extLst>
                    <a:ext uri="{FF2B5EF4-FFF2-40B4-BE49-F238E27FC236}">
                      <a16:creationId xmlns:a16="http://schemas.microsoft.com/office/drawing/2014/main" id="{DCFABB1F-726D-6E46-992A-A7400645B641}"/>
                    </a:ext>
                  </a:extLst>
                </p:cNvPr>
                <p:cNvSpPr/>
                <p:nvPr/>
              </p:nvSpPr>
              <p:spPr>
                <a:xfrm>
                  <a:off x="9162886" y="6657146"/>
                  <a:ext cx="2826736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0480" tIns="30480" rIns="30480" bIns="30480" anchor="ctr">
                  <a:spAutoFit/>
                </a:bodyPr>
                <a:lstStyle/>
                <a:p>
                  <a:pPr algn="ctr"/>
                  <a:r>
                    <a:rPr lang="en-US" sz="3200" dirty="0"/>
                    <a:t>Original image</a:t>
                  </a:r>
                  <a:r>
                    <a:rPr lang="en-US" altLang="zh-CN" sz="32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6" name="Shape 3142">
                  <a:extLst>
                    <a:ext uri="{FF2B5EF4-FFF2-40B4-BE49-F238E27FC236}">
                      <a16:creationId xmlns:a16="http://schemas.microsoft.com/office/drawing/2014/main" id="{DCFABB1F-726D-6E46-992A-A7400645B6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2886" y="6657146"/>
                  <a:ext cx="2826736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4911" t="-15556" r="-1339" b="-35556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65887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62AC8C-DD3F-C54B-A4BD-E64E562F29E5}"/>
              </a:ext>
            </a:extLst>
          </p:cNvPr>
          <p:cNvGrpSpPr/>
          <p:nvPr/>
        </p:nvGrpSpPr>
        <p:grpSpPr>
          <a:xfrm>
            <a:off x="636148" y="690640"/>
            <a:ext cx="13433509" cy="6951578"/>
            <a:chOff x="636148" y="690640"/>
            <a:chExt cx="13433509" cy="695157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380E17-F6BE-460B-8AC3-6260E3681DB6}"/>
                </a:ext>
              </a:extLst>
            </p:cNvPr>
            <p:cNvGrpSpPr/>
            <p:nvPr/>
          </p:nvGrpSpPr>
          <p:grpSpPr>
            <a:xfrm>
              <a:off x="636148" y="889614"/>
              <a:ext cx="5106723" cy="2970509"/>
              <a:chOff x="477111" y="667210"/>
              <a:chExt cx="3830042" cy="2227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4F2CDB-DF8C-46F6-A8F6-BA05028B7A86}"/>
                  </a:ext>
                </a:extLst>
              </p:cNvPr>
              <p:cNvSpPr txBox="1"/>
              <p:nvPr/>
            </p:nvSpPr>
            <p:spPr>
              <a:xfrm>
                <a:off x="1088047" y="2234911"/>
                <a:ext cx="2608166" cy="66018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21920" tIns="24384" rIns="121920" bIns="24384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3200" b="1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CycleGAN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[</a:t>
                </a:r>
                <a:r>
                  <a:rPr 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Zhu et al., 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ICCV</a:t>
                </a:r>
                <a:r>
                  <a:rPr lang="zh-CN" alt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2017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]</a:t>
                </a:r>
                <a:endPara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CE5BBE0-5C46-40C8-845C-2A0A794D0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7111" y="667210"/>
                <a:ext cx="3830042" cy="1488629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D640761-A524-4D2C-9054-9B9064517DBD}"/>
                </a:ext>
              </a:extLst>
            </p:cNvPr>
            <p:cNvGrpSpPr/>
            <p:nvPr/>
          </p:nvGrpSpPr>
          <p:grpSpPr>
            <a:xfrm>
              <a:off x="6851090" y="4558353"/>
              <a:ext cx="7078449" cy="3083865"/>
              <a:chOff x="5138317" y="3418764"/>
              <a:chExt cx="5308837" cy="231289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61E9E8-E05D-41B2-9CE3-B12054371648}"/>
                  </a:ext>
                </a:extLst>
              </p:cNvPr>
              <p:cNvSpPr txBox="1"/>
              <p:nvPr/>
            </p:nvSpPr>
            <p:spPr>
              <a:xfrm>
                <a:off x="6342465" y="5071482"/>
                <a:ext cx="2762054" cy="66018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21920" tIns="24384" rIns="121920" bIns="24384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3200" b="1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StarGAN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[</a:t>
                </a:r>
                <a:r>
                  <a:rPr 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Choi et al., 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CVPR</a:t>
                </a:r>
                <a:r>
                  <a:rPr lang="zh-CN" alt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2018]</a:t>
                </a:r>
                <a:endPara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1CA8844-7235-4B47-A190-87F26E46E6AD}"/>
                  </a:ext>
                </a:extLst>
              </p:cNvPr>
              <p:cNvGrpSpPr/>
              <p:nvPr/>
            </p:nvGrpSpPr>
            <p:grpSpPr>
              <a:xfrm>
                <a:off x="5138317" y="3418764"/>
                <a:ext cx="5308837" cy="1565692"/>
                <a:chOff x="5432322" y="271627"/>
                <a:chExt cx="4879889" cy="143918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4072DA3-44D5-4808-9EFC-54589C3CD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32322" y="271627"/>
                  <a:ext cx="4879889" cy="1439186"/>
                </a:xfrm>
                <a:prstGeom prst="rect">
                  <a:avLst/>
                </a:prstGeom>
              </p:spPr>
            </p:pic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3817C33-6E33-47AF-969A-B3225DC94E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76884" y="1710813"/>
                  <a:ext cx="3520579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33FE42F-D158-409B-AC26-B99AEFC0C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1157" y="1710813"/>
                  <a:ext cx="118824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3CCEAC5-AA49-4784-B487-94E2827F84CE}"/>
                </a:ext>
              </a:extLst>
            </p:cNvPr>
            <p:cNvGrpSpPr/>
            <p:nvPr/>
          </p:nvGrpSpPr>
          <p:grpSpPr>
            <a:xfrm>
              <a:off x="642947" y="4860675"/>
              <a:ext cx="5730240" cy="2781543"/>
              <a:chOff x="482210" y="3645506"/>
              <a:chExt cx="4297680" cy="208615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DF2DEE-E201-4436-8C28-0FDFAAB11FD8}"/>
                  </a:ext>
                </a:extLst>
              </p:cNvPr>
              <p:cNvSpPr txBox="1"/>
              <p:nvPr/>
            </p:nvSpPr>
            <p:spPr>
              <a:xfrm>
                <a:off x="1078972" y="5071482"/>
                <a:ext cx="2965668" cy="66018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21920" tIns="24384" rIns="121920" bIns="24384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3200" b="1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MUNIT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[</a:t>
                </a:r>
                <a:r>
                  <a:rPr 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Huang et al., 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ECCV</a:t>
                </a:r>
                <a:r>
                  <a:rPr lang="zh-CN" alt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2018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]</a:t>
                </a:r>
                <a:endPara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E7A7CFA-91AD-40DA-9322-125497C7F9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24348"/>
              <a:stretch/>
            </p:blipFill>
            <p:spPr>
              <a:xfrm>
                <a:off x="482210" y="3645506"/>
                <a:ext cx="4297680" cy="136775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960A99-DAE8-45E6-BD51-3E6F125B5B59}"/>
                </a:ext>
              </a:extLst>
            </p:cNvPr>
            <p:cNvGrpSpPr/>
            <p:nvPr/>
          </p:nvGrpSpPr>
          <p:grpSpPr>
            <a:xfrm>
              <a:off x="6223257" y="690640"/>
              <a:ext cx="7846400" cy="3169483"/>
              <a:chOff x="4667443" y="517980"/>
              <a:chExt cx="5884800" cy="237711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626736-7F31-4138-ACF5-50E5DC0C79C7}"/>
                  </a:ext>
                </a:extLst>
              </p:cNvPr>
              <p:cNvSpPr txBox="1"/>
              <p:nvPr/>
            </p:nvSpPr>
            <p:spPr>
              <a:xfrm>
                <a:off x="5749190" y="2234911"/>
                <a:ext cx="3721308" cy="66018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21920" tIns="24384" rIns="121920" bIns="24384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3200" b="1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Projection </a:t>
                </a:r>
                <a:r>
                  <a:rPr lang="en-US" altLang="zh-CN" sz="3200" b="1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D</a:t>
                </a:r>
                <a:r>
                  <a:rPr lang="en-US" sz="3200" b="1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iscriminator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[</a:t>
                </a:r>
                <a:r>
                  <a:rPr 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Miyato and Koyama, 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ICLR</a:t>
                </a:r>
                <a:r>
                  <a:rPr lang="zh-CN" alt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2018</a:t>
                </a:r>
                <a:r>
                  <a:rPr lang="en-US" altLang="zh-CN" sz="2800" noProof="1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]</a:t>
                </a:r>
                <a:endParaRPr lang="en-US" sz="2800" noProof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3AB6021-6D7E-48A9-B879-2707578BF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67443" y="517980"/>
                <a:ext cx="5884800" cy="1637859"/>
              </a:xfrm>
              <a:prstGeom prst="rect">
                <a:avLst/>
              </a:prstGeom>
            </p:spPr>
          </p:pic>
        </p:grpSp>
      </p:grpSp>
      <p:pic>
        <p:nvPicPr>
          <p:cNvPr id="19" name="she-is-alive-1">
            <a:hlinkClick r:id="" action="ppaction://media"/>
            <a:extLst>
              <a:ext uri="{FF2B5EF4-FFF2-40B4-BE49-F238E27FC236}">
                <a16:creationId xmlns:a16="http://schemas.microsoft.com/office/drawing/2014/main" id="{62AD6AD5-70A3-4147-B872-E1BA0E32B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2800" y="212400"/>
            <a:ext cx="7804800" cy="78048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381000" dist="2159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884D1A6-EF22-3C40-B336-6D8970C7D2A9}"/>
              </a:ext>
            </a:extLst>
          </p:cNvPr>
          <p:cNvSpPr/>
          <p:nvPr/>
        </p:nvSpPr>
        <p:spPr>
          <a:xfrm>
            <a:off x="3930824" y="7067128"/>
            <a:ext cx="6624736" cy="86409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Progressive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GANs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[</a:t>
            </a:r>
            <a:r>
              <a:rPr lang="en-US" altLang="zh-CN" sz="2800" dirty="0" err="1">
                <a:solidFill>
                  <a:schemeClr val="bg1"/>
                </a:solidFill>
              </a:rPr>
              <a:t>Karras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et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al.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ICLR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2018]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0100" y="1769639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009" name="Shape 3009" descr="Circle"/>
          <p:cNvSpPr/>
          <p:nvPr/>
        </p:nvSpPr>
        <p:spPr>
          <a:xfrm>
            <a:off x="2939269" y="3880817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10" name="Shape 3010" descr="Circle"/>
          <p:cNvSpPr/>
          <p:nvPr/>
        </p:nvSpPr>
        <p:spPr>
          <a:xfrm>
            <a:off x="2939269" y="4557926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11" name="Shape 3011" descr="Line"/>
          <p:cNvSpPr/>
          <p:nvPr/>
        </p:nvSpPr>
        <p:spPr>
          <a:xfrm flipV="1">
            <a:off x="4466909" y="3205459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2" name="Shape 3012" descr="Line"/>
          <p:cNvSpPr/>
          <p:nvPr/>
        </p:nvSpPr>
        <p:spPr>
          <a:xfrm flipV="1">
            <a:off x="4462868" y="310595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3" name="Shape 3013" descr="Line"/>
          <p:cNvSpPr/>
          <p:nvPr/>
        </p:nvSpPr>
        <p:spPr>
          <a:xfrm flipV="1">
            <a:off x="4463154" y="377994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4" name="Shape 3014" descr="Line"/>
          <p:cNvSpPr/>
          <p:nvPr/>
        </p:nvSpPr>
        <p:spPr>
          <a:xfrm flipV="1">
            <a:off x="4463154" y="4482321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5" name="Shape 3015" descr="Line"/>
          <p:cNvSpPr/>
          <p:nvPr/>
        </p:nvSpPr>
        <p:spPr>
          <a:xfrm flipV="1">
            <a:off x="4463154" y="5158204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6" name="Shape 3016" descr="Line"/>
          <p:cNvSpPr/>
          <p:nvPr/>
        </p:nvSpPr>
        <p:spPr>
          <a:xfrm>
            <a:off x="4464480" y="348729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7" name="Shape 3017" descr="Line"/>
          <p:cNvSpPr/>
          <p:nvPr/>
        </p:nvSpPr>
        <p:spPr>
          <a:xfrm>
            <a:off x="4464480" y="419463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8" name="Shape 3018" descr="Line"/>
          <p:cNvSpPr/>
          <p:nvPr/>
        </p:nvSpPr>
        <p:spPr>
          <a:xfrm>
            <a:off x="4464480" y="486365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19" name="Shape 3019" descr="Line"/>
          <p:cNvSpPr/>
          <p:nvPr/>
        </p:nvSpPr>
        <p:spPr>
          <a:xfrm>
            <a:off x="4464480" y="555983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0" name="Shape 3020" descr="Line"/>
          <p:cNvSpPr/>
          <p:nvPr/>
        </p:nvSpPr>
        <p:spPr>
          <a:xfrm>
            <a:off x="4424927" y="3591954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1" name="Shape 3021" descr="Line"/>
          <p:cNvSpPr/>
          <p:nvPr/>
        </p:nvSpPr>
        <p:spPr>
          <a:xfrm>
            <a:off x="4424859" y="4951422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2" name="Shape 3022" descr="Line"/>
          <p:cNvSpPr/>
          <p:nvPr/>
        </p:nvSpPr>
        <p:spPr>
          <a:xfrm>
            <a:off x="4424859" y="4299354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3" name="Shape 3023" descr="Line"/>
          <p:cNvSpPr/>
          <p:nvPr/>
        </p:nvSpPr>
        <p:spPr>
          <a:xfrm>
            <a:off x="5529426" y="307887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4" name="Shape 3024" descr="Line"/>
          <p:cNvSpPr/>
          <p:nvPr/>
        </p:nvSpPr>
        <p:spPr>
          <a:xfrm>
            <a:off x="5529426" y="375598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5" name="Shape 3025" descr="Line"/>
          <p:cNvSpPr/>
          <p:nvPr/>
        </p:nvSpPr>
        <p:spPr>
          <a:xfrm>
            <a:off x="5529426" y="443309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6" name="Shape 3026" descr="Line"/>
          <p:cNvSpPr/>
          <p:nvPr/>
        </p:nvSpPr>
        <p:spPr>
          <a:xfrm>
            <a:off x="5529426" y="513424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7" name="Shape 3027" descr="Line"/>
          <p:cNvSpPr/>
          <p:nvPr/>
        </p:nvSpPr>
        <p:spPr>
          <a:xfrm>
            <a:off x="5529426" y="581525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8" name="Shape 3028" descr="Line"/>
          <p:cNvSpPr/>
          <p:nvPr/>
        </p:nvSpPr>
        <p:spPr>
          <a:xfrm>
            <a:off x="5640150" y="3167475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29" name="Shape 3029" descr="Line"/>
          <p:cNvSpPr/>
          <p:nvPr/>
        </p:nvSpPr>
        <p:spPr>
          <a:xfrm>
            <a:off x="5530549" y="3243036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0" name="Shape 3030" descr="Line"/>
          <p:cNvSpPr/>
          <p:nvPr/>
        </p:nvSpPr>
        <p:spPr>
          <a:xfrm>
            <a:off x="5640150" y="3860949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1" name="Shape 3031" descr="Line"/>
          <p:cNvSpPr/>
          <p:nvPr/>
        </p:nvSpPr>
        <p:spPr>
          <a:xfrm>
            <a:off x="5530548" y="3936510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2" name="Shape 3032" descr="Line"/>
          <p:cNvSpPr/>
          <p:nvPr/>
        </p:nvSpPr>
        <p:spPr>
          <a:xfrm>
            <a:off x="5638269" y="4563543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3" name="Shape 3033" descr="Line"/>
          <p:cNvSpPr/>
          <p:nvPr/>
        </p:nvSpPr>
        <p:spPr>
          <a:xfrm>
            <a:off x="5528668" y="4639105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34" name="Shape 3034" descr="Circle"/>
          <p:cNvSpPr/>
          <p:nvPr/>
        </p:nvSpPr>
        <p:spPr>
          <a:xfrm>
            <a:off x="5220027" y="286515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5" name="Shape 3035" descr="Circle"/>
          <p:cNvSpPr/>
          <p:nvPr/>
        </p:nvSpPr>
        <p:spPr>
          <a:xfrm>
            <a:off x="5220027" y="354226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6" name="Shape 3036" descr="Circle"/>
          <p:cNvSpPr/>
          <p:nvPr/>
        </p:nvSpPr>
        <p:spPr>
          <a:xfrm>
            <a:off x="5220027" y="421937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7" name="Shape 3037" descr="Circle"/>
          <p:cNvSpPr/>
          <p:nvPr/>
        </p:nvSpPr>
        <p:spPr>
          <a:xfrm>
            <a:off x="5220027" y="489648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8" name="Shape 3038" descr="Circle"/>
          <p:cNvSpPr/>
          <p:nvPr/>
        </p:nvSpPr>
        <p:spPr>
          <a:xfrm>
            <a:off x="5220027" y="557359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39" name="Shape 3039" descr="Line"/>
          <p:cNvSpPr/>
          <p:nvPr/>
        </p:nvSpPr>
        <p:spPr>
          <a:xfrm flipV="1">
            <a:off x="5637436" y="317964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0" name="Shape 3040" descr="Line"/>
          <p:cNvSpPr/>
          <p:nvPr/>
        </p:nvSpPr>
        <p:spPr>
          <a:xfrm flipV="1">
            <a:off x="5667799" y="3849174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1" name="Shape 3041" descr="Line"/>
          <p:cNvSpPr/>
          <p:nvPr/>
        </p:nvSpPr>
        <p:spPr>
          <a:xfrm flipV="1">
            <a:off x="5667799" y="4568790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2" name="Shape 3042" descr="Line"/>
          <p:cNvSpPr/>
          <p:nvPr/>
        </p:nvSpPr>
        <p:spPr>
          <a:xfrm flipV="1">
            <a:off x="5667799" y="524323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43" name="Shape 3043" descr="Circle"/>
          <p:cNvSpPr/>
          <p:nvPr/>
        </p:nvSpPr>
        <p:spPr>
          <a:xfrm>
            <a:off x="6293906" y="286515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4" name="Shape 3044" descr="Circle"/>
          <p:cNvSpPr/>
          <p:nvPr/>
        </p:nvSpPr>
        <p:spPr>
          <a:xfrm>
            <a:off x="6293906" y="354226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5" name="Shape 3045" descr="Circle"/>
          <p:cNvSpPr/>
          <p:nvPr/>
        </p:nvSpPr>
        <p:spPr>
          <a:xfrm>
            <a:off x="6293906" y="421937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6" name="Shape 3046" descr="Circle"/>
          <p:cNvSpPr/>
          <p:nvPr/>
        </p:nvSpPr>
        <p:spPr>
          <a:xfrm>
            <a:off x="6293906" y="489648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7" name="Shape 3047" descr="Circle"/>
          <p:cNvSpPr/>
          <p:nvPr/>
        </p:nvSpPr>
        <p:spPr>
          <a:xfrm>
            <a:off x="6293906" y="557359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8" name="Shape 3048" descr="Circle"/>
          <p:cNvSpPr/>
          <p:nvPr/>
        </p:nvSpPr>
        <p:spPr>
          <a:xfrm>
            <a:off x="6309146" y="2179680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49" name="Shape 3049" descr="Circle"/>
          <p:cNvSpPr/>
          <p:nvPr/>
        </p:nvSpPr>
        <p:spPr>
          <a:xfrm>
            <a:off x="6309146" y="642812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50" name="Shape 3050" descr="Line"/>
          <p:cNvSpPr/>
          <p:nvPr/>
        </p:nvSpPr>
        <p:spPr>
          <a:xfrm>
            <a:off x="5547859" y="4646839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1" name="Shape 3051" descr="Line"/>
          <p:cNvSpPr/>
          <p:nvPr/>
        </p:nvSpPr>
        <p:spPr>
          <a:xfrm>
            <a:off x="5667954" y="5920310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2" name="Shape 3052" descr="Line"/>
          <p:cNvSpPr/>
          <p:nvPr/>
        </p:nvSpPr>
        <p:spPr>
          <a:xfrm flipV="1">
            <a:off x="5639385" y="2493999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3" name="Shape 3053" descr="Line"/>
          <p:cNvSpPr/>
          <p:nvPr/>
        </p:nvSpPr>
        <p:spPr>
          <a:xfrm flipV="1">
            <a:off x="5580966" y="2644162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4" name="Shape 3054" descr="Line"/>
          <p:cNvSpPr/>
          <p:nvPr/>
        </p:nvSpPr>
        <p:spPr>
          <a:xfrm flipV="1">
            <a:off x="3361533" y="3551649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5" name="Shape 3055" descr="Line"/>
          <p:cNvSpPr/>
          <p:nvPr/>
        </p:nvSpPr>
        <p:spPr>
          <a:xfrm>
            <a:off x="3357777" y="4086997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6" name="Shape 3056" descr="Line"/>
          <p:cNvSpPr/>
          <p:nvPr/>
        </p:nvSpPr>
        <p:spPr>
          <a:xfrm flipV="1">
            <a:off x="3357777" y="4781438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7" name="Shape 3057" descr="Line"/>
          <p:cNvSpPr/>
          <p:nvPr/>
        </p:nvSpPr>
        <p:spPr>
          <a:xfrm flipV="1">
            <a:off x="3263205" y="4188071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8" name="Shape 3058" descr="Line"/>
          <p:cNvSpPr/>
          <p:nvPr/>
        </p:nvSpPr>
        <p:spPr>
          <a:xfrm>
            <a:off x="3319480" y="4944497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59" name="Shape 3059" descr="Line"/>
          <p:cNvSpPr/>
          <p:nvPr/>
        </p:nvSpPr>
        <p:spPr>
          <a:xfrm>
            <a:off x="3244206" y="4158012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60" name="Shape 3060" descr="Line"/>
          <p:cNvSpPr/>
          <p:nvPr/>
        </p:nvSpPr>
        <p:spPr>
          <a:xfrm flipV="1">
            <a:off x="3316282" y="3618017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61" name="Shape 3061" descr="Line"/>
          <p:cNvSpPr/>
          <p:nvPr/>
        </p:nvSpPr>
        <p:spPr>
          <a:xfrm>
            <a:off x="3320406" y="4234212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62" name="Shape 3062" descr="Circle"/>
          <p:cNvSpPr/>
          <p:nvPr/>
        </p:nvSpPr>
        <p:spPr>
          <a:xfrm>
            <a:off x="4056086" y="3203708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63" name="Shape 3063" descr="Circle"/>
          <p:cNvSpPr/>
          <p:nvPr/>
        </p:nvSpPr>
        <p:spPr>
          <a:xfrm>
            <a:off x="4056086" y="3880817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64" name="Shape 3064" descr="Circle"/>
          <p:cNvSpPr/>
          <p:nvPr/>
        </p:nvSpPr>
        <p:spPr>
          <a:xfrm>
            <a:off x="4056086" y="4557927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65" name="Shape 3065" descr="Circle"/>
          <p:cNvSpPr/>
          <p:nvPr/>
        </p:nvSpPr>
        <p:spPr>
          <a:xfrm>
            <a:off x="4056086" y="5235036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66" name="Shape 3066" descr="Random vector"/>
          <p:cNvSpPr/>
          <p:nvPr/>
        </p:nvSpPr>
        <p:spPr>
          <a:xfrm>
            <a:off x="981609" y="3959121"/>
            <a:ext cx="1558760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/>
              <a:t>Random</a:t>
            </a:r>
            <a:br>
              <a:rPr sz="2880"/>
            </a:br>
            <a:r>
              <a:rPr sz="2880"/>
              <a:t>vector z?</a:t>
            </a:r>
          </a:p>
        </p:txBody>
      </p:sp>
      <p:pic>
        <p:nvPicPr>
          <p:cNvPr id="3068" name="equat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2277" y="7311552"/>
            <a:ext cx="5385847" cy="547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9" name="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46636" y="2302077"/>
            <a:ext cx="452903" cy="66774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itle 1">
            <a:extLst>
              <a:ext uri="{FF2B5EF4-FFF2-40B4-BE49-F238E27FC236}">
                <a16:creationId xmlns:a16="http://schemas.microsoft.com/office/drawing/2014/main" id="{994EB70A-2F5B-7241-B7EB-AA06600089A3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Shape 3142">
                <a:extLst>
                  <a:ext uri="{FF2B5EF4-FFF2-40B4-BE49-F238E27FC236}">
                    <a16:creationId xmlns:a16="http://schemas.microsoft.com/office/drawing/2014/main" id="{599C1292-8E12-234C-B6F2-6040712D36B3}"/>
                  </a:ext>
                </a:extLst>
              </p:cNvPr>
              <p:cNvSpPr/>
              <p:nvPr/>
            </p:nvSpPr>
            <p:spPr>
              <a:xfrm>
                <a:off x="9207769" y="6657146"/>
                <a:ext cx="2736968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/>
              <a:p>
                <a:pPr algn="ctr"/>
                <a:r>
                  <a:rPr lang="en-US" sz="3200" dirty="0"/>
                  <a:t>Original image</a:t>
                </a:r>
                <a:r>
                  <a:rPr lang="en-US" altLang="zh-CN" sz="3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6" name="Shape 3142">
                <a:extLst>
                  <a:ext uri="{FF2B5EF4-FFF2-40B4-BE49-F238E27FC236}">
                    <a16:creationId xmlns:a16="http://schemas.microsoft.com/office/drawing/2014/main" id="{599C1292-8E12-234C-B6F2-6040712D3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769" y="6657146"/>
                <a:ext cx="2736968" cy="553998"/>
              </a:xfrm>
              <a:prstGeom prst="rect">
                <a:avLst/>
              </a:prstGeom>
              <a:blipFill>
                <a:blip r:embed="rId6"/>
                <a:stretch>
                  <a:fillRect l="-6912" t="-15556" r="-2765" b="-3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Shape 3131" descr="Arrow">
            <a:extLst>
              <a:ext uri="{FF2B5EF4-FFF2-40B4-BE49-F238E27FC236}">
                <a16:creationId xmlns:a16="http://schemas.microsoft.com/office/drawing/2014/main" id="{2A3FBA56-EF2F-1D45-A69F-FE812648AD24}"/>
              </a:ext>
            </a:extLst>
          </p:cNvPr>
          <p:cNvSpPr/>
          <p:nvPr/>
        </p:nvSpPr>
        <p:spPr>
          <a:xfrm>
            <a:off x="7071746" y="3804792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</p:spTree>
    <p:extLst>
      <p:ext uri="{BB962C8B-B14F-4D97-AF65-F5344CB8AC3E}">
        <p14:creationId xmlns:p14="http://schemas.microsoft.com/office/powerpoint/2010/main" val="1092296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0100" y="1770450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073" name="Shape 3073" descr="Circle"/>
          <p:cNvSpPr/>
          <p:nvPr/>
        </p:nvSpPr>
        <p:spPr>
          <a:xfrm>
            <a:off x="2939269" y="3881628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74" name="Shape 3074" descr="Circle"/>
          <p:cNvSpPr/>
          <p:nvPr/>
        </p:nvSpPr>
        <p:spPr>
          <a:xfrm>
            <a:off x="2939269" y="4558737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75" name="Shape 3075" descr="Line"/>
          <p:cNvSpPr/>
          <p:nvPr/>
        </p:nvSpPr>
        <p:spPr>
          <a:xfrm flipV="1">
            <a:off x="4466909" y="3206270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6" name="Shape 3076" descr="Line"/>
          <p:cNvSpPr/>
          <p:nvPr/>
        </p:nvSpPr>
        <p:spPr>
          <a:xfrm flipV="1">
            <a:off x="4462868" y="3106769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7" name="Shape 3077" descr="Line"/>
          <p:cNvSpPr/>
          <p:nvPr/>
        </p:nvSpPr>
        <p:spPr>
          <a:xfrm flipV="1">
            <a:off x="4463154" y="3780759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8" name="Shape 3078" descr="Line"/>
          <p:cNvSpPr/>
          <p:nvPr/>
        </p:nvSpPr>
        <p:spPr>
          <a:xfrm flipV="1">
            <a:off x="4463154" y="4483132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79" name="Shape 3079" descr="Line"/>
          <p:cNvSpPr/>
          <p:nvPr/>
        </p:nvSpPr>
        <p:spPr>
          <a:xfrm flipV="1">
            <a:off x="4463154" y="5159015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0" name="Shape 3080" descr="Line"/>
          <p:cNvSpPr/>
          <p:nvPr/>
        </p:nvSpPr>
        <p:spPr>
          <a:xfrm>
            <a:off x="4464480" y="3488104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1" name="Shape 3081" descr="Line"/>
          <p:cNvSpPr/>
          <p:nvPr/>
        </p:nvSpPr>
        <p:spPr>
          <a:xfrm>
            <a:off x="4464480" y="4195447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2" name="Shape 3082" descr="Line"/>
          <p:cNvSpPr/>
          <p:nvPr/>
        </p:nvSpPr>
        <p:spPr>
          <a:xfrm>
            <a:off x="4464480" y="4864467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3" name="Shape 3083" descr="Line"/>
          <p:cNvSpPr/>
          <p:nvPr/>
        </p:nvSpPr>
        <p:spPr>
          <a:xfrm>
            <a:off x="4464480" y="5560644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4" name="Shape 3084" descr="Line"/>
          <p:cNvSpPr/>
          <p:nvPr/>
        </p:nvSpPr>
        <p:spPr>
          <a:xfrm>
            <a:off x="4424927" y="3592765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5" name="Shape 3085" descr="Line"/>
          <p:cNvSpPr/>
          <p:nvPr/>
        </p:nvSpPr>
        <p:spPr>
          <a:xfrm>
            <a:off x="4424859" y="4952233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6" name="Shape 3086" descr="Line"/>
          <p:cNvSpPr/>
          <p:nvPr/>
        </p:nvSpPr>
        <p:spPr>
          <a:xfrm>
            <a:off x="4424859" y="4300165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7" name="Shape 3087" descr="Line"/>
          <p:cNvSpPr/>
          <p:nvPr/>
        </p:nvSpPr>
        <p:spPr>
          <a:xfrm>
            <a:off x="5529426" y="307968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8" name="Shape 3088" descr="Line"/>
          <p:cNvSpPr/>
          <p:nvPr/>
        </p:nvSpPr>
        <p:spPr>
          <a:xfrm>
            <a:off x="5529426" y="375679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89" name="Shape 3089" descr="Line"/>
          <p:cNvSpPr/>
          <p:nvPr/>
        </p:nvSpPr>
        <p:spPr>
          <a:xfrm>
            <a:off x="5529426" y="443390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0" name="Shape 3090" descr="Line"/>
          <p:cNvSpPr/>
          <p:nvPr/>
        </p:nvSpPr>
        <p:spPr>
          <a:xfrm>
            <a:off x="5529426" y="5135053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1" name="Shape 3091" descr="Line"/>
          <p:cNvSpPr/>
          <p:nvPr/>
        </p:nvSpPr>
        <p:spPr>
          <a:xfrm>
            <a:off x="5529426" y="581606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2" name="Shape 3092" descr="Line"/>
          <p:cNvSpPr/>
          <p:nvPr/>
        </p:nvSpPr>
        <p:spPr>
          <a:xfrm>
            <a:off x="5640150" y="3168286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3" name="Shape 3093" descr="Line"/>
          <p:cNvSpPr/>
          <p:nvPr/>
        </p:nvSpPr>
        <p:spPr>
          <a:xfrm>
            <a:off x="5530549" y="3243847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4" name="Shape 3094" descr="Line"/>
          <p:cNvSpPr/>
          <p:nvPr/>
        </p:nvSpPr>
        <p:spPr>
          <a:xfrm>
            <a:off x="5640150" y="3861760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5" name="Shape 3095" descr="Line"/>
          <p:cNvSpPr/>
          <p:nvPr/>
        </p:nvSpPr>
        <p:spPr>
          <a:xfrm>
            <a:off x="5530548" y="3937321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6" name="Shape 3096" descr="Line"/>
          <p:cNvSpPr/>
          <p:nvPr/>
        </p:nvSpPr>
        <p:spPr>
          <a:xfrm>
            <a:off x="5638269" y="4564354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7" name="Shape 3097" descr="Line"/>
          <p:cNvSpPr/>
          <p:nvPr/>
        </p:nvSpPr>
        <p:spPr>
          <a:xfrm>
            <a:off x="5528668" y="4639916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098" name="Shape 3098" descr="Circle"/>
          <p:cNvSpPr/>
          <p:nvPr/>
        </p:nvSpPr>
        <p:spPr>
          <a:xfrm>
            <a:off x="5220027" y="2865964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099" name="Shape 3099" descr="Circle"/>
          <p:cNvSpPr/>
          <p:nvPr/>
        </p:nvSpPr>
        <p:spPr>
          <a:xfrm>
            <a:off x="5220027" y="3543074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0" name="Shape 3100" descr="Circle"/>
          <p:cNvSpPr/>
          <p:nvPr/>
        </p:nvSpPr>
        <p:spPr>
          <a:xfrm>
            <a:off x="5220027" y="422018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1" name="Shape 3101" descr="Circle"/>
          <p:cNvSpPr/>
          <p:nvPr/>
        </p:nvSpPr>
        <p:spPr>
          <a:xfrm>
            <a:off x="5220027" y="489729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2" name="Shape 3102" descr="Circle"/>
          <p:cNvSpPr/>
          <p:nvPr/>
        </p:nvSpPr>
        <p:spPr>
          <a:xfrm>
            <a:off x="5220027" y="557440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3" name="Shape 3103" descr="Line"/>
          <p:cNvSpPr/>
          <p:nvPr/>
        </p:nvSpPr>
        <p:spPr>
          <a:xfrm flipV="1">
            <a:off x="5637436" y="3180453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4" name="Shape 3104" descr="Line"/>
          <p:cNvSpPr/>
          <p:nvPr/>
        </p:nvSpPr>
        <p:spPr>
          <a:xfrm flipV="1">
            <a:off x="5667799" y="3849985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5" name="Shape 3105" descr="Line"/>
          <p:cNvSpPr/>
          <p:nvPr/>
        </p:nvSpPr>
        <p:spPr>
          <a:xfrm flipV="1">
            <a:off x="5667799" y="4569601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6" name="Shape 3106" descr="Line"/>
          <p:cNvSpPr/>
          <p:nvPr/>
        </p:nvSpPr>
        <p:spPr>
          <a:xfrm flipV="1">
            <a:off x="5667799" y="5244048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07" name="Shape 3107" descr="Circle"/>
          <p:cNvSpPr/>
          <p:nvPr/>
        </p:nvSpPr>
        <p:spPr>
          <a:xfrm>
            <a:off x="6293906" y="2865964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8" name="Shape 3108" descr="Circle"/>
          <p:cNvSpPr/>
          <p:nvPr/>
        </p:nvSpPr>
        <p:spPr>
          <a:xfrm>
            <a:off x="6293906" y="3543074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09" name="Shape 3109" descr="Circle"/>
          <p:cNvSpPr/>
          <p:nvPr/>
        </p:nvSpPr>
        <p:spPr>
          <a:xfrm>
            <a:off x="6293906" y="422018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0" name="Shape 3110" descr="Circle"/>
          <p:cNvSpPr/>
          <p:nvPr/>
        </p:nvSpPr>
        <p:spPr>
          <a:xfrm>
            <a:off x="6293906" y="489729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1" name="Shape 3111" descr="Circle"/>
          <p:cNvSpPr/>
          <p:nvPr/>
        </p:nvSpPr>
        <p:spPr>
          <a:xfrm>
            <a:off x="6293906" y="557440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2" name="Shape 3112" descr="Circle"/>
          <p:cNvSpPr/>
          <p:nvPr/>
        </p:nvSpPr>
        <p:spPr>
          <a:xfrm>
            <a:off x="6309146" y="218049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3" name="Shape 3113" descr="Circle"/>
          <p:cNvSpPr/>
          <p:nvPr/>
        </p:nvSpPr>
        <p:spPr>
          <a:xfrm>
            <a:off x="6309146" y="642893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14" name="Shape 3114" descr="Line"/>
          <p:cNvSpPr/>
          <p:nvPr/>
        </p:nvSpPr>
        <p:spPr>
          <a:xfrm>
            <a:off x="5547859" y="4647650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5" name="Shape 3115" descr="Line"/>
          <p:cNvSpPr/>
          <p:nvPr/>
        </p:nvSpPr>
        <p:spPr>
          <a:xfrm>
            <a:off x="5667954" y="5921121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6" name="Shape 3116" descr="Line"/>
          <p:cNvSpPr/>
          <p:nvPr/>
        </p:nvSpPr>
        <p:spPr>
          <a:xfrm flipV="1">
            <a:off x="5639385" y="2494810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7" name="Shape 3117" descr="Line"/>
          <p:cNvSpPr/>
          <p:nvPr/>
        </p:nvSpPr>
        <p:spPr>
          <a:xfrm flipV="1">
            <a:off x="5580966" y="2644973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8" name="Shape 3118" descr="Line"/>
          <p:cNvSpPr/>
          <p:nvPr/>
        </p:nvSpPr>
        <p:spPr>
          <a:xfrm flipV="1">
            <a:off x="3361533" y="3552460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19" name="Shape 3119" descr="Line"/>
          <p:cNvSpPr/>
          <p:nvPr/>
        </p:nvSpPr>
        <p:spPr>
          <a:xfrm>
            <a:off x="3357777" y="4087808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0" name="Shape 3120" descr="Line"/>
          <p:cNvSpPr/>
          <p:nvPr/>
        </p:nvSpPr>
        <p:spPr>
          <a:xfrm flipV="1">
            <a:off x="3357777" y="4782249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1" name="Shape 3121" descr="Line"/>
          <p:cNvSpPr/>
          <p:nvPr/>
        </p:nvSpPr>
        <p:spPr>
          <a:xfrm flipV="1">
            <a:off x="3263205" y="4188882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2" name="Shape 3122" descr="Line"/>
          <p:cNvSpPr/>
          <p:nvPr/>
        </p:nvSpPr>
        <p:spPr>
          <a:xfrm>
            <a:off x="3319480" y="4945308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3" name="Shape 3123" descr="Line"/>
          <p:cNvSpPr/>
          <p:nvPr/>
        </p:nvSpPr>
        <p:spPr>
          <a:xfrm>
            <a:off x="3244206" y="4158823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4" name="Shape 3124" descr="Line"/>
          <p:cNvSpPr/>
          <p:nvPr/>
        </p:nvSpPr>
        <p:spPr>
          <a:xfrm flipV="1">
            <a:off x="3316282" y="3618828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5" name="Shape 3125" descr="Line"/>
          <p:cNvSpPr/>
          <p:nvPr/>
        </p:nvSpPr>
        <p:spPr>
          <a:xfrm>
            <a:off x="3320406" y="4235023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126" name="Shape 3126" descr="Circle"/>
          <p:cNvSpPr/>
          <p:nvPr/>
        </p:nvSpPr>
        <p:spPr>
          <a:xfrm>
            <a:off x="4056086" y="3204519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27" name="Shape 3127" descr="Circle"/>
          <p:cNvSpPr/>
          <p:nvPr/>
        </p:nvSpPr>
        <p:spPr>
          <a:xfrm>
            <a:off x="4056086" y="3881628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28" name="Shape 3128" descr="Circle"/>
          <p:cNvSpPr/>
          <p:nvPr/>
        </p:nvSpPr>
        <p:spPr>
          <a:xfrm>
            <a:off x="4056086" y="4558738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29" name="Shape 3129" descr="Circle"/>
          <p:cNvSpPr/>
          <p:nvPr/>
        </p:nvSpPr>
        <p:spPr>
          <a:xfrm>
            <a:off x="4056086" y="5235847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130" name="Shape 3130" descr="Random vector"/>
          <p:cNvSpPr/>
          <p:nvPr/>
        </p:nvSpPr>
        <p:spPr>
          <a:xfrm>
            <a:off x="1032330" y="3959932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/>
              <a:t>Random</a:t>
            </a:r>
            <a:br>
              <a:rPr sz="2880"/>
            </a:br>
            <a:r>
              <a:rPr sz="2880"/>
              <a:t>vector</a:t>
            </a:r>
          </a:p>
        </p:txBody>
      </p:sp>
      <p:pic>
        <p:nvPicPr>
          <p:cNvPr id="3132" name="equat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2277" y="7311552"/>
            <a:ext cx="5385847" cy="5476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33" name="Shape 3133"/>
              <p:cNvSpPr/>
              <p:nvPr/>
            </p:nvSpPr>
            <p:spPr>
              <a:xfrm>
                <a:off x="8179296" y="6556472"/>
                <a:ext cx="4969630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>
                <a:lvl1pPr>
                  <a:defRPr sz="3500" b="0"/>
                </a:lvl1pPr>
              </a:lstStyle>
              <a:p>
                <a:pPr algn="ctr"/>
                <a:r>
                  <a:rPr lang="en-US" altLang="zh-CN" sz="3200" dirty="0"/>
                  <a:t>Reconstructed</a:t>
                </a:r>
                <a:r>
                  <a:rPr lang="zh-CN" altLang="en-US" sz="3200" dirty="0"/>
                  <a:t> </a:t>
                </a:r>
                <a:r>
                  <a:rPr lang="en-US" sz="3200" dirty="0"/>
                  <a:t>image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3200" dirty="0"/>
                  <a:t> </a:t>
                </a:r>
                <a:endParaRPr sz="3200" dirty="0"/>
              </a:p>
            </p:txBody>
          </p:sp>
        </mc:Choice>
        <mc:Fallback xmlns="">
          <p:sp>
            <p:nvSpPr>
              <p:cNvPr id="3133" name="Shape 3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296" y="6556472"/>
                <a:ext cx="4969630" cy="553998"/>
              </a:xfrm>
              <a:prstGeom prst="rect">
                <a:avLst/>
              </a:prstGeom>
              <a:blipFill>
                <a:blip r:embed="rId5"/>
                <a:stretch>
                  <a:fillRect l="-3571" t="-15909" r="-3827" b="-363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34" name="Shape 3134"/>
          <p:cNvSpPr/>
          <p:nvPr/>
        </p:nvSpPr>
        <p:spPr>
          <a:xfrm>
            <a:off x="7056539" y="4188043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pic>
        <p:nvPicPr>
          <p:cNvPr id="3135" name="equation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2853" y="4966687"/>
            <a:ext cx="258410" cy="416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7" name="equation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46636" y="2302888"/>
            <a:ext cx="452903" cy="66774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C03141F3-D768-2241-9485-0A9941B509AF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Reconstructing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70" name="Shape 3131" descr="Arrow">
            <a:extLst>
              <a:ext uri="{FF2B5EF4-FFF2-40B4-BE49-F238E27FC236}">
                <a16:creationId xmlns:a16="http://schemas.microsoft.com/office/drawing/2014/main" id="{D56B00B2-81B0-D64E-ADE5-8EF274F71AD4}"/>
              </a:ext>
            </a:extLst>
          </p:cNvPr>
          <p:cNvSpPr/>
          <p:nvPr/>
        </p:nvSpPr>
        <p:spPr>
          <a:xfrm>
            <a:off x="7071746" y="3805603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</p:spTree>
    <p:extLst>
      <p:ext uri="{BB962C8B-B14F-4D97-AF65-F5344CB8AC3E}">
        <p14:creationId xmlns:p14="http://schemas.microsoft.com/office/powerpoint/2010/main" val="221272585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581" y="1218015"/>
            <a:ext cx="5964734" cy="59647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141" name="Shape 3141"/>
          <p:cNvSpPr/>
          <p:nvPr/>
        </p:nvSpPr>
        <p:spPr>
          <a:xfrm>
            <a:off x="3658846" y="174720"/>
            <a:ext cx="7312708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7700"/>
            </a:lvl1pPr>
          </a:lstStyle>
          <a:p>
            <a:r>
              <a:rPr sz="6400" dirty="0"/>
              <a:t>Find the </a:t>
            </a:r>
            <a:r>
              <a:rPr lang="en-US" altLang="zh-CN" sz="6400" dirty="0"/>
              <a:t>D</a:t>
            </a:r>
            <a:r>
              <a:rPr sz="6400" dirty="0"/>
              <a:t>ifferences…</a:t>
            </a:r>
          </a:p>
        </p:txBody>
      </p:sp>
      <p:sp>
        <p:nvSpPr>
          <p:cNvPr id="3142" name="Shape 3142"/>
          <p:cNvSpPr/>
          <p:nvPr/>
        </p:nvSpPr>
        <p:spPr>
          <a:xfrm>
            <a:off x="2784205" y="7129756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53D21-409B-E44B-87E1-AA910125F2E8}"/>
              </a:ext>
            </a:extLst>
          </p:cNvPr>
          <p:cNvGrpSpPr/>
          <p:nvPr/>
        </p:nvGrpSpPr>
        <p:grpSpPr>
          <a:xfrm>
            <a:off x="7705587" y="1219673"/>
            <a:ext cx="5964734" cy="6464081"/>
            <a:chOff x="7705587" y="1219673"/>
            <a:chExt cx="5964734" cy="6464081"/>
          </a:xfrm>
        </p:grpSpPr>
        <p:pic>
          <p:nvPicPr>
            <p:cNvPr id="3140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05587" y="1219673"/>
              <a:ext cx="5964734" cy="5964734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3143" name="Shape 3143"/>
            <p:cNvSpPr/>
            <p:nvPr/>
          </p:nvSpPr>
          <p:spPr>
            <a:xfrm>
              <a:off x="8514955" y="7129756"/>
              <a:ext cx="4345998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0480" tIns="30480" rIns="30480" bIns="30480" anchor="ctr">
              <a:spAutoFit/>
            </a:bodyPr>
            <a:lstStyle/>
            <a:p>
              <a:pPr algn="ctr"/>
              <a:r>
                <a:rPr sz="3200" dirty="0"/>
                <a:t>GAN reconstructed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473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9581" y="1218015"/>
            <a:ext cx="5964734" cy="59647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14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05587" y="1219673"/>
            <a:ext cx="5964734" cy="59647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150" name="Shape 3150"/>
          <p:cNvSpPr/>
          <p:nvPr/>
        </p:nvSpPr>
        <p:spPr>
          <a:xfrm flipH="1">
            <a:off x="8214209" y="2754740"/>
            <a:ext cx="227595" cy="850385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1" name="Shape 3151"/>
          <p:cNvSpPr/>
          <p:nvPr/>
        </p:nvSpPr>
        <p:spPr>
          <a:xfrm>
            <a:off x="7768596" y="2337340"/>
            <a:ext cx="214719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 dirty="0">
                <a:solidFill>
                  <a:schemeClr val="bg1"/>
                </a:solidFill>
              </a:rPr>
              <a:t>No microwave</a:t>
            </a:r>
          </a:p>
        </p:txBody>
      </p:sp>
      <p:sp>
        <p:nvSpPr>
          <p:cNvPr id="3152" name="Shape 3152"/>
          <p:cNvSpPr/>
          <p:nvPr/>
        </p:nvSpPr>
        <p:spPr>
          <a:xfrm>
            <a:off x="11162939" y="1942074"/>
            <a:ext cx="794722" cy="452497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3" name="Shape 3153"/>
          <p:cNvSpPr/>
          <p:nvPr/>
        </p:nvSpPr>
        <p:spPr>
          <a:xfrm>
            <a:off x="10198863" y="1397004"/>
            <a:ext cx="12942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lamp</a:t>
            </a:r>
          </a:p>
        </p:txBody>
      </p:sp>
      <p:sp>
        <p:nvSpPr>
          <p:cNvPr id="3154" name="Shape 3154"/>
          <p:cNvSpPr/>
          <p:nvPr/>
        </p:nvSpPr>
        <p:spPr>
          <a:xfrm flipV="1">
            <a:off x="8759891" y="5156015"/>
            <a:ext cx="304461" cy="738886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5" name="Shape 3155"/>
          <p:cNvSpPr/>
          <p:nvPr/>
        </p:nvSpPr>
        <p:spPr>
          <a:xfrm>
            <a:off x="7895822" y="5989713"/>
            <a:ext cx="229524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chairs/table</a:t>
            </a:r>
          </a:p>
        </p:txBody>
      </p:sp>
      <p:sp>
        <p:nvSpPr>
          <p:cNvPr id="3156" name="Shape 3156"/>
          <p:cNvSpPr/>
          <p:nvPr/>
        </p:nvSpPr>
        <p:spPr>
          <a:xfrm flipV="1">
            <a:off x="10200050" y="6004268"/>
            <a:ext cx="304461" cy="738886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1920">
              <a:solidFill>
                <a:srgbClr val="FFFFFF"/>
              </a:solidFill>
            </a:endParaRPr>
          </a:p>
        </p:txBody>
      </p:sp>
      <p:sp>
        <p:nvSpPr>
          <p:cNvPr id="3157" name="Shape 3157"/>
          <p:cNvSpPr/>
          <p:nvPr/>
        </p:nvSpPr>
        <p:spPr>
          <a:xfrm>
            <a:off x="9043110" y="6725797"/>
            <a:ext cx="297395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something there</a:t>
            </a:r>
          </a:p>
        </p:txBody>
      </p:sp>
      <p:sp>
        <p:nvSpPr>
          <p:cNvPr id="3158" name="Shape 3158"/>
          <p:cNvSpPr/>
          <p:nvPr/>
        </p:nvSpPr>
        <p:spPr>
          <a:xfrm flipV="1">
            <a:off x="11854953" y="4639303"/>
            <a:ext cx="382471" cy="918781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59" name="Shape 3159"/>
          <p:cNvSpPr/>
          <p:nvPr/>
        </p:nvSpPr>
        <p:spPr>
          <a:xfrm>
            <a:off x="11278365" y="5515243"/>
            <a:ext cx="134248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stove</a:t>
            </a:r>
          </a:p>
        </p:txBody>
      </p:sp>
      <p:sp>
        <p:nvSpPr>
          <p:cNvPr id="3160" name="Shape 3160"/>
          <p:cNvSpPr/>
          <p:nvPr/>
        </p:nvSpPr>
        <p:spPr>
          <a:xfrm flipH="1">
            <a:off x="9384150" y="3063876"/>
            <a:ext cx="291782" cy="797595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61" name="Shape 3161"/>
          <p:cNvSpPr/>
          <p:nvPr/>
        </p:nvSpPr>
        <p:spPr>
          <a:xfrm>
            <a:off x="9174439" y="2658024"/>
            <a:ext cx="17256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 dirty="0">
                <a:solidFill>
                  <a:schemeClr val="bg1"/>
                </a:solidFill>
              </a:rPr>
              <a:t>No window</a:t>
            </a:r>
          </a:p>
        </p:txBody>
      </p:sp>
      <p:sp>
        <p:nvSpPr>
          <p:cNvPr id="3162" name="Shape 3162"/>
          <p:cNvSpPr/>
          <p:nvPr/>
        </p:nvSpPr>
        <p:spPr>
          <a:xfrm flipV="1">
            <a:off x="12579542" y="6016167"/>
            <a:ext cx="304461" cy="738886"/>
          </a:xfrm>
          <a:prstGeom prst="line">
            <a:avLst/>
          </a:prstGeom>
          <a:ln w="76200">
            <a:solidFill>
              <a:schemeClr val="bg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920"/>
          </a:p>
        </p:txBody>
      </p:sp>
      <p:sp>
        <p:nvSpPr>
          <p:cNvPr id="3163" name="Shape 3163"/>
          <p:cNvSpPr/>
          <p:nvPr/>
        </p:nvSpPr>
        <p:spPr>
          <a:xfrm>
            <a:off x="12074568" y="6737696"/>
            <a:ext cx="119327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800">
                <a:solidFill>
                  <a:schemeClr val="bg1"/>
                </a:solidFill>
              </a:rPr>
              <a:t>No plug</a:t>
            </a:r>
          </a:p>
        </p:txBody>
      </p:sp>
      <p:sp>
        <p:nvSpPr>
          <p:cNvPr id="21" name="Shape 3141">
            <a:extLst>
              <a:ext uri="{FF2B5EF4-FFF2-40B4-BE49-F238E27FC236}">
                <a16:creationId xmlns:a16="http://schemas.microsoft.com/office/drawing/2014/main" id="{EB87081F-DCD9-1143-8E2F-0497B92911F9}"/>
              </a:ext>
            </a:extLst>
          </p:cNvPr>
          <p:cNvSpPr/>
          <p:nvPr/>
        </p:nvSpPr>
        <p:spPr>
          <a:xfrm>
            <a:off x="3658846" y="174720"/>
            <a:ext cx="7312708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>
            <a:lvl1pPr>
              <a:defRPr sz="7700"/>
            </a:lvl1pPr>
          </a:lstStyle>
          <a:p>
            <a:r>
              <a:rPr sz="6400" dirty="0"/>
              <a:t>Find the </a:t>
            </a:r>
            <a:r>
              <a:rPr lang="en-US" altLang="zh-CN" sz="6400" dirty="0"/>
              <a:t>D</a:t>
            </a:r>
            <a:r>
              <a:rPr sz="6400" dirty="0"/>
              <a:t>ifferences…</a:t>
            </a:r>
          </a:p>
        </p:txBody>
      </p:sp>
      <p:sp>
        <p:nvSpPr>
          <p:cNvPr id="22" name="Shape 3142">
            <a:extLst>
              <a:ext uri="{FF2B5EF4-FFF2-40B4-BE49-F238E27FC236}">
                <a16:creationId xmlns:a16="http://schemas.microsoft.com/office/drawing/2014/main" id="{D399B8AE-4CFF-0841-A8C8-2D0F7AE367D7}"/>
              </a:ext>
            </a:extLst>
          </p:cNvPr>
          <p:cNvSpPr/>
          <p:nvPr/>
        </p:nvSpPr>
        <p:spPr>
          <a:xfrm>
            <a:off x="2784205" y="7129756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r>
              <a:rPr sz="3200" dirty="0"/>
              <a:t>Original image</a:t>
            </a:r>
          </a:p>
        </p:txBody>
      </p:sp>
      <p:sp>
        <p:nvSpPr>
          <p:cNvPr id="23" name="Shape 3143">
            <a:extLst>
              <a:ext uri="{FF2B5EF4-FFF2-40B4-BE49-F238E27FC236}">
                <a16:creationId xmlns:a16="http://schemas.microsoft.com/office/drawing/2014/main" id="{31122D7F-89CE-0648-9CB6-619C31CD23E4}"/>
              </a:ext>
            </a:extLst>
          </p:cNvPr>
          <p:cNvSpPr/>
          <p:nvPr/>
        </p:nvSpPr>
        <p:spPr>
          <a:xfrm>
            <a:off x="8514955" y="7129756"/>
            <a:ext cx="434599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 algn="ctr"/>
            <a:r>
              <a:rPr sz="3200" dirty="0"/>
              <a:t>GAN reconstructed image</a:t>
            </a:r>
          </a:p>
        </p:txBody>
      </p:sp>
    </p:spTree>
    <p:extLst>
      <p:ext uri="{BB962C8B-B14F-4D97-AF65-F5344CB8AC3E}">
        <p14:creationId xmlns:p14="http://schemas.microsoft.com/office/powerpoint/2010/main" val="68363318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2759"/>
            <a:ext cx="2621333" cy="26213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41A8886-33AF-084B-8F80-7D924D7E6D2E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Reconstructing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72" name="Shape 3142">
            <a:extLst>
              <a:ext uri="{FF2B5EF4-FFF2-40B4-BE49-F238E27FC236}">
                <a16:creationId xmlns:a16="http://schemas.microsoft.com/office/drawing/2014/main" id="{9C9403F6-E0A0-6D44-919B-312A83D7B80F}"/>
              </a:ext>
            </a:extLst>
          </p:cNvPr>
          <p:cNvSpPr/>
          <p:nvPr/>
        </p:nvSpPr>
        <p:spPr>
          <a:xfrm>
            <a:off x="72923" y="2807744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pic>
        <p:nvPicPr>
          <p:cNvPr id="342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61042" y="1837944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428" name="Shape 3428" descr="Circle"/>
          <p:cNvSpPr/>
          <p:nvPr/>
        </p:nvSpPr>
        <p:spPr>
          <a:xfrm>
            <a:off x="2940211" y="3949122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29" name="Shape 3429" descr="Circle"/>
          <p:cNvSpPr/>
          <p:nvPr/>
        </p:nvSpPr>
        <p:spPr>
          <a:xfrm>
            <a:off x="2940211" y="4626231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30" name="Shape 3430" descr="Line"/>
          <p:cNvSpPr/>
          <p:nvPr/>
        </p:nvSpPr>
        <p:spPr>
          <a:xfrm flipV="1">
            <a:off x="4467851" y="3273764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1" name="Shape 3431" descr="Line"/>
          <p:cNvSpPr/>
          <p:nvPr/>
        </p:nvSpPr>
        <p:spPr>
          <a:xfrm flipV="1">
            <a:off x="4463810" y="3174263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2" name="Shape 3432" descr="Line"/>
          <p:cNvSpPr/>
          <p:nvPr/>
        </p:nvSpPr>
        <p:spPr>
          <a:xfrm flipV="1">
            <a:off x="4464096" y="3848253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3" name="Shape 3433" descr="Line"/>
          <p:cNvSpPr/>
          <p:nvPr/>
        </p:nvSpPr>
        <p:spPr>
          <a:xfrm flipV="1">
            <a:off x="4464096" y="4550626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4" name="Shape 3434" descr="Line"/>
          <p:cNvSpPr/>
          <p:nvPr/>
        </p:nvSpPr>
        <p:spPr>
          <a:xfrm flipV="1">
            <a:off x="4464096" y="5226509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5" name="Shape 3435" descr="Line"/>
          <p:cNvSpPr/>
          <p:nvPr/>
        </p:nvSpPr>
        <p:spPr>
          <a:xfrm>
            <a:off x="4465422" y="3555598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6" name="Shape 3436" descr="Line"/>
          <p:cNvSpPr/>
          <p:nvPr/>
        </p:nvSpPr>
        <p:spPr>
          <a:xfrm>
            <a:off x="4465422" y="4262941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7" name="Shape 3437" descr="Line"/>
          <p:cNvSpPr/>
          <p:nvPr/>
        </p:nvSpPr>
        <p:spPr>
          <a:xfrm>
            <a:off x="4465422" y="4931961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8" name="Shape 3438" descr="Line"/>
          <p:cNvSpPr/>
          <p:nvPr/>
        </p:nvSpPr>
        <p:spPr>
          <a:xfrm>
            <a:off x="4465422" y="5628138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39" name="Shape 3439" descr="Line"/>
          <p:cNvSpPr/>
          <p:nvPr/>
        </p:nvSpPr>
        <p:spPr>
          <a:xfrm>
            <a:off x="4425869" y="3660259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0" name="Shape 3440" descr="Line"/>
          <p:cNvSpPr/>
          <p:nvPr/>
        </p:nvSpPr>
        <p:spPr>
          <a:xfrm>
            <a:off x="4425801" y="5019727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1" name="Shape 3441" descr="Line"/>
          <p:cNvSpPr/>
          <p:nvPr/>
        </p:nvSpPr>
        <p:spPr>
          <a:xfrm>
            <a:off x="4425801" y="4367659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2" name="Shape 3442" descr="Line"/>
          <p:cNvSpPr/>
          <p:nvPr/>
        </p:nvSpPr>
        <p:spPr>
          <a:xfrm>
            <a:off x="5530368" y="314718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3" name="Shape 3443" descr="Line"/>
          <p:cNvSpPr/>
          <p:nvPr/>
        </p:nvSpPr>
        <p:spPr>
          <a:xfrm>
            <a:off x="5530368" y="382429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4" name="Shape 3444" descr="Line"/>
          <p:cNvSpPr/>
          <p:nvPr/>
        </p:nvSpPr>
        <p:spPr>
          <a:xfrm>
            <a:off x="5530368" y="450140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5" name="Shape 3445" descr="Line"/>
          <p:cNvSpPr/>
          <p:nvPr/>
        </p:nvSpPr>
        <p:spPr>
          <a:xfrm>
            <a:off x="5530368" y="5202547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6" name="Shape 3446" descr="Line"/>
          <p:cNvSpPr/>
          <p:nvPr/>
        </p:nvSpPr>
        <p:spPr>
          <a:xfrm>
            <a:off x="5530368" y="588355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7" name="Shape 3447" descr="Line"/>
          <p:cNvSpPr/>
          <p:nvPr/>
        </p:nvSpPr>
        <p:spPr>
          <a:xfrm>
            <a:off x="5641092" y="3235780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8" name="Shape 3448" descr="Line"/>
          <p:cNvSpPr/>
          <p:nvPr/>
        </p:nvSpPr>
        <p:spPr>
          <a:xfrm>
            <a:off x="5531491" y="3311341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49" name="Shape 3449" descr="Line"/>
          <p:cNvSpPr/>
          <p:nvPr/>
        </p:nvSpPr>
        <p:spPr>
          <a:xfrm>
            <a:off x="5641092" y="3929254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0" name="Shape 3450" descr="Line"/>
          <p:cNvSpPr/>
          <p:nvPr/>
        </p:nvSpPr>
        <p:spPr>
          <a:xfrm>
            <a:off x="5531490" y="4004815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1" name="Shape 3451" descr="Line"/>
          <p:cNvSpPr/>
          <p:nvPr/>
        </p:nvSpPr>
        <p:spPr>
          <a:xfrm>
            <a:off x="5639211" y="4631848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2" name="Shape 3452" descr="Line"/>
          <p:cNvSpPr/>
          <p:nvPr/>
        </p:nvSpPr>
        <p:spPr>
          <a:xfrm>
            <a:off x="5529610" y="4707410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3" name="Shape 3453" descr="Circle"/>
          <p:cNvSpPr/>
          <p:nvPr/>
        </p:nvSpPr>
        <p:spPr>
          <a:xfrm>
            <a:off x="5220969" y="293345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4" name="Shape 3454" descr="Circle"/>
          <p:cNvSpPr/>
          <p:nvPr/>
        </p:nvSpPr>
        <p:spPr>
          <a:xfrm>
            <a:off x="5220969" y="361056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5" name="Shape 3455" descr="Circle"/>
          <p:cNvSpPr/>
          <p:nvPr/>
        </p:nvSpPr>
        <p:spPr>
          <a:xfrm>
            <a:off x="5220969" y="428767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6" name="Shape 3456" descr="Circle"/>
          <p:cNvSpPr/>
          <p:nvPr/>
        </p:nvSpPr>
        <p:spPr>
          <a:xfrm>
            <a:off x="5220969" y="496478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7" name="Shape 3457" descr="Circle"/>
          <p:cNvSpPr/>
          <p:nvPr/>
        </p:nvSpPr>
        <p:spPr>
          <a:xfrm>
            <a:off x="5220969" y="5641896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58" name="Shape 3458" descr="Line"/>
          <p:cNvSpPr/>
          <p:nvPr/>
        </p:nvSpPr>
        <p:spPr>
          <a:xfrm flipV="1">
            <a:off x="5638378" y="324794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59" name="Shape 3459" descr="Line"/>
          <p:cNvSpPr/>
          <p:nvPr/>
        </p:nvSpPr>
        <p:spPr>
          <a:xfrm flipV="1">
            <a:off x="5668741" y="3917479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60" name="Shape 3460" descr="Line"/>
          <p:cNvSpPr/>
          <p:nvPr/>
        </p:nvSpPr>
        <p:spPr>
          <a:xfrm flipV="1">
            <a:off x="5668741" y="4637095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61" name="Shape 3461" descr="Line"/>
          <p:cNvSpPr/>
          <p:nvPr/>
        </p:nvSpPr>
        <p:spPr>
          <a:xfrm flipV="1">
            <a:off x="5668741" y="531154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62" name="Shape 3462" descr="Circle"/>
          <p:cNvSpPr/>
          <p:nvPr/>
        </p:nvSpPr>
        <p:spPr>
          <a:xfrm>
            <a:off x="6294848" y="293345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3" name="Shape 3463" descr="Circle"/>
          <p:cNvSpPr/>
          <p:nvPr/>
        </p:nvSpPr>
        <p:spPr>
          <a:xfrm>
            <a:off x="6294848" y="3610568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4" name="Shape 3464" descr="Circle"/>
          <p:cNvSpPr/>
          <p:nvPr/>
        </p:nvSpPr>
        <p:spPr>
          <a:xfrm>
            <a:off x="6294848" y="428767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5" name="Shape 3465" descr="Circle"/>
          <p:cNvSpPr/>
          <p:nvPr/>
        </p:nvSpPr>
        <p:spPr>
          <a:xfrm>
            <a:off x="6294848" y="4964786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6" name="Shape 3466" descr="Circle"/>
          <p:cNvSpPr/>
          <p:nvPr/>
        </p:nvSpPr>
        <p:spPr>
          <a:xfrm>
            <a:off x="6294848" y="5641896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7" name="Shape 3467" descr="Circle"/>
          <p:cNvSpPr/>
          <p:nvPr/>
        </p:nvSpPr>
        <p:spPr>
          <a:xfrm>
            <a:off x="6310088" y="2247985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8" name="Shape 3468" descr="Circle"/>
          <p:cNvSpPr/>
          <p:nvPr/>
        </p:nvSpPr>
        <p:spPr>
          <a:xfrm>
            <a:off x="6310088" y="6496427"/>
            <a:ext cx="451486" cy="451486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69" name="Shape 3469" descr="Line"/>
          <p:cNvSpPr/>
          <p:nvPr/>
        </p:nvSpPr>
        <p:spPr>
          <a:xfrm>
            <a:off x="5548801" y="4715144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0" name="Shape 3470" descr="Line"/>
          <p:cNvSpPr/>
          <p:nvPr/>
        </p:nvSpPr>
        <p:spPr>
          <a:xfrm>
            <a:off x="5668896" y="5988615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1" name="Shape 3471" descr="Line"/>
          <p:cNvSpPr/>
          <p:nvPr/>
        </p:nvSpPr>
        <p:spPr>
          <a:xfrm flipV="1">
            <a:off x="5640327" y="2562304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2" name="Shape 3472" descr="Line"/>
          <p:cNvSpPr/>
          <p:nvPr/>
        </p:nvSpPr>
        <p:spPr>
          <a:xfrm flipV="1">
            <a:off x="5581908" y="2712467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3" name="Shape 3473" descr="Line"/>
          <p:cNvSpPr/>
          <p:nvPr/>
        </p:nvSpPr>
        <p:spPr>
          <a:xfrm flipV="1">
            <a:off x="3362475" y="3619954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4" name="Shape 3474" descr="Line"/>
          <p:cNvSpPr/>
          <p:nvPr/>
        </p:nvSpPr>
        <p:spPr>
          <a:xfrm>
            <a:off x="3358719" y="4155302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5" name="Shape 3475" descr="Line"/>
          <p:cNvSpPr/>
          <p:nvPr/>
        </p:nvSpPr>
        <p:spPr>
          <a:xfrm flipV="1">
            <a:off x="3358719" y="4849743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6" name="Shape 3476" descr="Line"/>
          <p:cNvSpPr/>
          <p:nvPr/>
        </p:nvSpPr>
        <p:spPr>
          <a:xfrm flipV="1">
            <a:off x="3264147" y="4256376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7" name="Shape 3477" descr="Line"/>
          <p:cNvSpPr/>
          <p:nvPr/>
        </p:nvSpPr>
        <p:spPr>
          <a:xfrm>
            <a:off x="3320422" y="5012802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8" name="Shape 3478" descr="Line"/>
          <p:cNvSpPr/>
          <p:nvPr/>
        </p:nvSpPr>
        <p:spPr>
          <a:xfrm>
            <a:off x="3245148" y="4226317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79" name="Shape 3479" descr="Line"/>
          <p:cNvSpPr/>
          <p:nvPr/>
        </p:nvSpPr>
        <p:spPr>
          <a:xfrm flipV="1">
            <a:off x="3317224" y="3686322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80" name="Shape 3480" descr="Line"/>
          <p:cNvSpPr/>
          <p:nvPr/>
        </p:nvSpPr>
        <p:spPr>
          <a:xfrm>
            <a:off x="3321348" y="4302517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81" name="Shape 3481" descr="Circle"/>
          <p:cNvSpPr/>
          <p:nvPr/>
        </p:nvSpPr>
        <p:spPr>
          <a:xfrm>
            <a:off x="4057028" y="3272013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2" name="Shape 3482" descr="Circle"/>
          <p:cNvSpPr/>
          <p:nvPr/>
        </p:nvSpPr>
        <p:spPr>
          <a:xfrm>
            <a:off x="4057028" y="3949122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3" name="Shape 3483" descr="Circle"/>
          <p:cNvSpPr/>
          <p:nvPr/>
        </p:nvSpPr>
        <p:spPr>
          <a:xfrm>
            <a:off x="4057028" y="4626232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4" name="Shape 3484" descr="Circle"/>
          <p:cNvSpPr/>
          <p:nvPr/>
        </p:nvSpPr>
        <p:spPr>
          <a:xfrm>
            <a:off x="4057028" y="5303341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85" name="Shape 3485" descr="Random vector"/>
          <p:cNvSpPr/>
          <p:nvPr/>
        </p:nvSpPr>
        <p:spPr>
          <a:xfrm>
            <a:off x="1033272" y="4027426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 dirty="0"/>
              <a:t>Random</a:t>
            </a:r>
            <a:br>
              <a:rPr lang="en-US" sz="2880" dirty="0"/>
            </a:br>
            <a:r>
              <a:rPr sz="2880" dirty="0"/>
              <a:t>vector</a:t>
            </a:r>
          </a:p>
        </p:txBody>
      </p:sp>
      <p:pic>
        <p:nvPicPr>
          <p:cNvPr id="3487" name="equation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23219" y="7568335"/>
            <a:ext cx="5385847" cy="547664"/>
          </a:xfrm>
          <a:prstGeom prst="rect">
            <a:avLst/>
          </a:prstGeom>
          <a:ln w="12700">
            <a:miter lim="400000"/>
          </a:ln>
        </p:spPr>
      </p:pic>
      <p:sp>
        <p:nvSpPr>
          <p:cNvPr id="3489" name="Shape 3489"/>
          <p:cNvSpPr/>
          <p:nvPr/>
        </p:nvSpPr>
        <p:spPr>
          <a:xfrm>
            <a:off x="7057481" y="4255537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pic>
        <p:nvPicPr>
          <p:cNvPr id="3490" name="equation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83795" y="5034181"/>
            <a:ext cx="258410" cy="416287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3131" descr="Arrow">
            <a:extLst>
              <a:ext uri="{FF2B5EF4-FFF2-40B4-BE49-F238E27FC236}">
                <a16:creationId xmlns:a16="http://schemas.microsoft.com/office/drawing/2014/main" id="{A85171B9-27B1-BE4F-B2CC-DFBC7408EE44}"/>
              </a:ext>
            </a:extLst>
          </p:cNvPr>
          <p:cNvSpPr/>
          <p:nvPr/>
        </p:nvSpPr>
        <p:spPr>
          <a:xfrm>
            <a:off x="7072688" y="3873097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Shape 3133">
                <a:extLst>
                  <a:ext uri="{FF2B5EF4-FFF2-40B4-BE49-F238E27FC236}">
                    <a16:creationId xmlns:a16="http://schemas.microsoft.com/office/drawing/2014/main" id="{E68C307C-F8A9-BB42-8772-31F0FBD2C8B6}"/>
                  </a:ext>
                </a:extLst>
              </p:cNvPr>
              <p:cNvSpPr/>
              <p:nvPr/>
            </p:nvSpPr>
            <p:spPr>
              <a:xfrm>
                <a:off x="8180238" y="6623966"/>
                <a:ext cx="4969630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>
                <a:lvl1pPr>
                  <a:defRPr sz="3500" b="0"/>
                </a:lvl1pPr>
              </a:lstStyle>
              <a:p>
                <a:pPr algn="ctr"/>
                <a:r>
                  <a:rPr lang="en-US" altLang="zh-CN" sz="3200" dirty="0"/>
                  <a:t>Reconstructed</a:t>
                </a:r>
                <a:r>
                  <a:rPr lang="zh-CN" altLang="en-US" sz="3200" dirty="0"/>
                  <a:t> </a:t>
                </a:r>
                <a:r>
                  <a:rPr lang="en-US" sz="3200" dirty="0"/>
                  <a:t>image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3200" dirty="0"/>
                  <a:t> </a:t>
                </a:r>
                <a:endParaRPr sz="3200" dirty="0"/>
              </a:p>
            </p:txBody>
          </p:sp>
        </mc:Choice>
        <mc:Fallback xmlns="">
          <p:sp>
            <p:nvSpPr>
              <p:cNvPr id="73" name="Shape 3133">
                <a:extLst>
                  <a:ext uri="{FF2B5EF4-FFF2-40B4-BE49-F238E27FC236}">
                    <a16:creationId xmlns:a16="http://schemas.microsoft.com/office/drawing/2014/main" id="{E68C307C-F8A9-BB42-8772-31F0FBD2C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238" y="6623966"/>
                <a:ext cx="4969630" cy="553998"/>
              </a:xfrm>
              <a:prstGeom prst="rect">
                <a:avLst/>
              </a:prstGeom>
              <a:blipFill>
                <a:blip r:embed="rId8"/>
                <a:stretch>
                  <a:fillRect l="-3827" t="-15909" r="-1020" b="-363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66B3DB8-C5EC-2946-AC36-342934082814}"/>
              </a:ext>
            </a:extLst>
          </p:cNvPr>
          <p:cNvSpPr txBox="1"/>
          <p:nvPr/>
        </p:nvSpPr>
        <p:spPr>
          <a:xfrm>
            <a:off x="11123093" y="7690991"/>
            <a:ext cx="350730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 err="1"/>
              <a:t>iGAN</a:t>
            </a:r>
            <a:r>
              <a:rPr lang="zh-CN" altLang="en-US" sz="2800" dirty="0"/>
              <a:t> </a:t>
            </a:r>
            <a:r>
              <a:rPr lang="en-US" altLang="zh-CN" sz="2800" dirty="0"/>
              <a:t>[Zhu</a:t>
            </a:r>
            <a:r>
              <a:rPr lang="zh-CN" altLang="en-US" sz="2800" dirty="0"/>
              <a:t> </a:t>
            </a:r>
            <a:r>
              <a:rPr lang="en-US" altLang="zh-CN" sz="2800" dirty="0"/>
              <a:t>et</a:t>
            </a:r>
            <a:r>
              <a:rPr lang="zh-CN" altLang="en-US" sz="2800" dirty="0"/>
              <a:t> </a:t>
            </a:r>
            <a:r>
              <a:rPr lang="en-US" altLang="zh-CN" sz="2800" dirty="0"/>
              <a:t>al.</a:t>
            </a:r>
            <a:r>
              <a:rPr lang="zh-CN" altLang="en-US" sz="2800" dirty="0"/>
              <a:t> </a:t>
            </a:r>
            <a:r>
              <a:rPr lang="en-US" altLang="zh-CN" sz="2800" dirty="0"/>
              <a:t>2016]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818194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0100" y="1836359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496" name="Shape 3496" descr="Circle"/>
          <p:cNvSpPr/>
          <p:nvPr/>
        </p:nvSpPr>
        <p:spPr>
          <a:xfrm>
            <a:off x="2939269" y="3947537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97" name="Shape 3497" descr="Circle"/>
          <p:cNvSpPr/>
          <p:nvPr/>
        </p:nvSpPr>
        <p:spPr>
          <a:xfrm>
            <a:off x="2939269" y="4624646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498" name="Shape 3498" descr="Line"/>
          <p:cNvSpPr/>
          <p:nvPr/>
        </p:nvSpPr>
        <p:spPr>
          <a:xfrm flipV="1">
            <a:off x="4466909" y="3272179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499" name="Shape 3499" descr="Line"/>
          <p:cNvSpPr/>
          <p:nvPr/>
        </p:nvSpPr>
        <p:spPr>
          <a:xfrm flipV="1">
            <a:off x="4462868" y="317267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0" name="Shape 3500" descr="Line"/>
          <p:cNvSpPr/>
          <p:nvPr/>
        </p:nvSpPr>
        <p:spPr>
          <a:xfrm flipV="1">
            <a:off x="4463154" y="384666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1" name="Shape 3501" descr="Line"/>
          <p:cNvSpPr/>
          <p:nvPr/>
        </p:nvSpPr>
        <p:spPr>
          <a:xfrm flipV="1">
            <a:off x="4463154" y="4549041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2" name="Shape 3502" descr="Line"/>
          <p:cNvSpPr/>
          <p:nvPr/>
        </p:nvSpPr>
        <p:spPr>
          <a:xfrm flipV="1">
            <a:off x="4463154" y="5224924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3" name="Shape 3503" descr="Line"/>
          <p:cNvSpPr/>
          <p:nvPr/>
        </p:nvSpPr>
        <p:spPr>
          <a:xfrm>
            <a:off x="4464480" y="355401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4" name="Shape 3504" descr="Line"/>
          <p:cNvSpPr/>
          <p:nvPr/>
        </p:nvSpPr>
        <p:spPr>
          <a:xfrm>
            <a:off x="4464480" y="426135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5" name="Shape 3505" descr="Line"/>
          <p:cNvSpPr/>
          <p:nvPr/>
        </p:nvSpPr>
        <p:spPr>
          <a:xfrm>
            <a:off x="4464480" y="493037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6" name="Shape 3506" descr="Line"/>
          <p:cNvSpPr/>
          <p:nvPr/>
        </p:nvSpPr>
        <p:spPr>
          <a:xfrm>
            <a:off x="4464480" y="562655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7" name="Shape 3507" descr="Line"/>
          <p:cNvSpPr/>
          <p:nvPr/>
        </p:nvSpPr>
        <p:spPr>
          <a:xfrm>
            <a:off x="4424927" y="3658674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8" name="Shape 3508" descr="Line"/>
          <p:cNvSpPr/>
          <p:nvPr/>
        </p:nvSpPr>
        <p:spPr>
          <a:xfrm>
            <a:off x="4424859" y="5018142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09" name="Shape 3509" descr="Line"/>
          <p:cNvSpPr/>
          <p:nvPr/>
        </p:nvSpPr>
        <p:spPr>
          <a:xfrm>
            <a:off x="4424859" y="4366074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0" name="Shape 3510" descr="Line"/>
          <p:cNvSpPr/>
          <p:nvPr/>
        </p:nvSpPr>
        <p:spPr>
          <a:xfrm>
            <a:off x="5529426" y="314559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1" name="Shape 3511" descr="Line"/>
          <p:cNvSpPr/>
          <p:nvPr/>
        </p:nvSpPr>
        <p:spPr>
          <a:xfrm>
            <a:off x="5529426" y="382270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2" name="Shape 3512" descr="Line"/>
          <p:cNvSpPr/>
          <p:nvPr/>
        </p:nvSpPr>
        <p:spPr>
          <a:xfrm>
            <a:off x="5529426" y="449981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3" name="Shape 3513" descr="Line"/>
          <p:cNvSpPr/>
          <p:nvPr/>
        </p:nvSpPr>
        <p:spPr>
          <a:xfrm>
            <a:off x="5529426" y="520096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4" name="Shape 3514" descr="Line"/>
          <p:cNvSpPr/>
          <p:nvPr/>
        </p:nvSpPr>
        <p:spPr>
          <a:xfrm>
            <a:off x="5529426" y="588197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5" name="Shape 3515" descr="Line"/>
          <p:cNvSpPr/>
          <p:nvPr/>
        </p:nvSpPr>
        <p:spPr>
          <a:xfrm>
            <a:off x="5640150" y="3234195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6" name="Shape 3516" descr="Line"/>
          <p:cNvSpPr/>
          <p:nvPr/>
        </p:nvSpPr>
        <p:spPr>
          <a:xfrm>
            <a:off x="5530549" y="3309756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7" name="Shape 3517" descr="Line"/>
          <p:cNvSpPr/>
          <p:nvPr/>
        </p:nvSpPr>
        <p:spPr>
          <a:xfrm>
            <a:off x="5640150" y="3927669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8" name="Shape 3518" descr="Line"/>
          <p:cNvSpPr/>
          <p:nvPr/>
        </p:nvSpPr>
        <p:spPr>
          <a:xfrm>
            <a:off x="5530548" y="4003230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19" name="Shape 3519" descr="Line"/>
          <p:cNvSpPr/>
          <p:nvPr/>
        </p:nvSpPr>
        <p:spPr>
          <a:xfrm>
            <a:off x="5638269" y="4630263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0" name="Shape 3520" descr="Line"/>
          <p:cNvSpPr/>
          <p:nvPr/>
        </p:nvSpPr>
        <p:spPr>
          <a:xfrm>
            <a:off x="5528668" y="4705825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1" name="Shape 3521" descr="Circle"/>
          <p:cNvSpPr/>
          <p:nvPr/>
        </p:nvSpPr>
        <p:spPr>
          <a:xfrm>
            <a:off x="5220027" y="293187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2" name="Shape 3522" descr="Circle"/>
          <p:cNvSpPr/>
          <p:nvPr/>
        </p:nvSpPr>
        <p:spPr>
          <a:xfrm>
            <a:off x="5220027" y="360898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3" name="Shape 3523" descr="Circle"/>
          <p:cNvSpPr/>
          <p:nvPr/>
        </p:nvSpPr>
        <p:spPr>
          <a:xfrm>
            <a:off x="5220027" y="428609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4" name="Shape 3524" descr="Circle"/>
          <p:cNvSpPr/>
          <p:nvPr/>
        </p:nvSpPr>
        <p:spPr>
          <a:xfrm>
            <a:off x="5220027" y="496320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5" name="Shape 3525" descr="Circle"/>
          <p:cNvSpPr/>
          <p:nvPr/>
        </p:nvSpPr>
        <p:spPr>
          <a:xfrm>
            <a:off x="5220027" y="564031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26" name="Shape 3526" descr="Line"/>
          <p:cNvSpPr/>
          <p:nvPr/>
        </p:nvSpPr>
        <p:spPr>
          <a:xfrm flipV="1">
            <a:off x="5637436" y="324636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7" name="Shape 3527" descr="Line"/>
          <p:cNvSpPr/>
          <p:nvPr/>
        </p:nvSpPr>
        <p:spPr>
          <a:xfrm flipV="1">
            <a:off x="5667799" y="3915894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8" name="Shape 3528" descr="Line"/>
          <p:cNvSpPr/>
          <p:nvPr/>
        </p:nvSpPr>
        <p:spPr>
          <a:xfrm flipV="1">
            <a:off x="5667799" y="4635510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29" name="Shape 3529" descr="Line"/>
          <p:cNvSpPr/>
          <p:nvPr/>
        </p:nvSpPr>
        <p:spPr>
          <a:xfrm flipV="1">
            <a:off x="5667799" y="530995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30" name="Shape 3530" descr="Circle"/>
          <p:cNvSpPr/>
          <p:nvPr/>
        </p:nvSpPr>
        <p:spPr>
          <a:xfrm>
            <a:off x="6293906" y="293187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1" name="Shape 3531" descr="Circle"/>
          <p:cNvSpPr/>
          <p:nvPr/>
        </p:nvSpPr>
        <p:spPr>
          <a:xfrm>
            <a:off x="6293906" y="360898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2" name="Shape 3532" descr="Circle"/>
          <p:cNvSpPr/>
          <p:nvPr/>
        </p:nvSpPr>
        <p:spPr>
          <a:xfrm>
            <a:off x="6293906" y="428609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3" name="Shape 3533" descr="Circle"/>
          <p:cNvSpPr/>
          <p:nvPr/>
        </p:nvSpPr>
        <p:spPr>
          <a:xfrm>
            <a:off x="6293906" y="496320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4" name="Shape 3534" descr="Circle"/>
          <p:cNvSpPr/>
          <p:nvPr/>
        </p:nvSpPr>
        <p:spPr>
          <a:xfrm>
            <a:off x="6293906" y="564031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5" name="Shape 3535" descr="Circle"/>
          <p:cNvSpPr/>
          <p:nvPr/>
        </p:nvSpPr>
        <p:spPr>
          <a:xfrm>
            <a:off x="6309146" y="2246400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6" name="Shape 3536" descr="Circle"/>
          <p:cNvSpPr/>
          <p:nvPr/>
        </p:nvSpPr>
        <p:spPr>
          <a:xfrm>
            <a:off x="6309146" y="649484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37" name="Shape 3537" descr="Line"/>
          <p:cNvSpPr/>
          <p:nvPr/>
        </p:nvSpPr>
        <p:spPr>
          <a:xfrm>
            <a:off x="5547859" y="4713559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38" name="Shape 3538" descr="Line"/>
          <p:cNvSpPr/>
          <p:nvPr/>
        </p:nvSpPr>
        <p:spPr>
          <a:xfrm>
            <a:off x="5667954" y="5987030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39" name="Shape 3539" descr="Line"/>
          <p:cNvSpPr/>
          <p:nvPr/>
        </p:nvSpPr>
        <p:spPr>
          <a:xfrm flipV="1">
            <a:off x="5639385" y="2560719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0" name="Shape 3540" descr="Line"/>
          <p:cNvSpPr/>
          <p:nvPr/>
        </p:nvSpPr>
        <p:spPr>
          <a:xfrm flipV="1">
            <a:off x="5580966" y="2710882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1" name="Shape 3541" descr="Line"/>
          <p:cNvSpPr/>
          <p:nvPr/>
        </p:nvSpPr>
        <p:spPr>
          <a:xfrm flipV="1">
            <a:off x="3361533" y="3618369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2" name="Shape 3542" descr="Line"/>
          <p:cNvSpPr/>
          <p:nvPr/>
        </p:nvSpPr>
        <p:spPr>
          <a:xfrm>
            <a:off x="3357777" y="4153717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3" name="Shape 3543" descr="Line"/>
          <p:cNvSpPr/>
          <p:nvPr/>
        </p:nvSpPr>
        <p:spPr>
          <a:xfrm flipV="1">
            <a:off x="3357777" y="4848158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4" name="Shape 3544" descr="Line"/>
          <p:cNvSpPr/>
          <p:nvPr/>
        </p:nvSpPr>
        <p:spPr>
          <a:xfrm flipV="1">
            <a:off x="3263205" y="4254791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5" name="Shape 3545" descr="Line"/>
          <p:cNvSpPr/>
          <p:nvPr/>
        </p:nvSpPr>
        <p:spPr>
          <a:xfrm>
            <a:off x="3319480" y="5011217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6" name="Shape 3546" descr="Line"/>
          <p:cNvSpPr/>
          <p:nvPr/>
        </p:nvSpPr>
        <p:spPr>
          <a:xfrm>
            <a:off x="3244206" y="4224732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7" name="Shape 3547" descr="Line"/>
          <p:cNvSpPr/>
          <p:nvPr/>
        </p:nvSpPr>
        <p:spPr>
          <a:xfrm flipV="1">
            <a:off x="3316282" y="3684737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8" name="Shape 3548" descr="Line"/>
          <p:cNvSpPr/>
          <p:nvPr/>
        </p:nvSpPr>
        <p:spPr>
          <a:xfrm>
            <a:off x="3320406" y="4300932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49" name="Shape 3549" descr="Circle"/>
          <p:cNvSpPr/>
          <p:nvPr/>
        </p:nvSpPr>
        <p:spPr>
          <a:xfrm>
            <a:off x="4056086" y="3270428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0" name="Shape 3550" descr="Circle"/>
          <p:cNvSpPr/>
          <p:nvPr/>
        </p:nvSpPr>
        <p:spPr>
          <a:xfrm>
            <a:off x="4056086" y="3947537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1" name="Shape 3551" descr="Circle"/>
          <p:cNvSpPr/>
          <p:nvPr/>
        </p:nvSpPr>
        <p:spPr>
          <a:xfrm>
            <a:off x="4056086" y="4624647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2" name="Shape 3552" descr="Circle"/>
          <p:cNvSpPr/>
          <p:nvPr/>
        </p:nvSpPr>
        <p:spPr>
          <a:xfrm>
            <a:off x="4056086" y="5301756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53" name="Shape 3553" descr="Random vector"/>
          <p:cNvSpPr/>
          <p:nvPr/>
        </p:nvSpPr>
        <p:spPr>
          <a:xfrm>
            <a:off x="1032330" y="4025841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/>
              <a:t>Random</a:t>
            </a:r>
            <a:br>
              <a:rPr sz="2880"/>
            </a:br>
            <a:r>
              <a:rPr sz="2880"/>
              <a:t>vector</a:t>
            </a:r>
          </a:p>
        </p:txBody>
      </p:sp>
      <p:sp>
        <p:nvSpPr>
          <p:cNvPr id="3554" name="Shape 3554" descr="Arrow"/>
          <p:cNvSpPr/>
          <p:nvPr/>
        </p:nvSpPr>
        <p:spPr>
          <a:xfrm>
            <a:off x="7071746" y="3871512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p:pic>
        <p:nvPicPr>
          <p:cNvPr id="3555" name="equat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8965" y="7446316"/>
            <a:ext cx="6162154" cy="700932"/>
          </a:xfrm>
          <a:prstGeom prst="rect">
            <a:avLst/>
          </a:prstGeom>
          <a:ln w="12700">
            <a:miter lim="400000"/>
          </a:ln>
        </p:spPr>
      </p:pic>
      <p:sp>
        <p:nvSpPr>
          <p:cNvPr id="3557" name="Shape 3557"/>
          <p:cNvSpPr/>
          <p:nvPr/>
        </p:nvSpPr>
        <p:spPr>
          <a:xfrm>
            <a:off x="7056539" y="4253952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pic>
        <p:nvPicPr>
          <p:cNvPr id="3558" name="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2853" y="5032596"/>
            <a:ext cx="258410" cy="416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0" name="equation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74127" y="2569775"/>
            <a:ext cx="345918" cy="510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asted-image.tiff">
            <a:extLst>
              <a:ext uri="{FF2B5EF4-FFF2-40B4-BE49-F238E27FC236}">
                <a16:creationId xmlns:a16="http://schemas.microsoft.com/office/drawing/2014/main" id="{A31A2162-6F97-C44F-943D-12547FA75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232759"/>
            <a:ext cx="2621333" cy="26213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7B5934E5-EB0A-2C4C-ABF6-68FEB9ED2FF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Reconstructing</a:t>
            </a:r>
            <a:r>
              <a:rPr lang="zh-CN" alt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  <a:r>
              <a:rPr lang="zh-CN" alt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dirty="0"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endParaRPr lang="en-US"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hape 3142">
            <a:extLst>
              <a:ext uri="{FF2B5EF4-FFF2-40B4-BE49-F238E27FC236}">
                <a16:creationId xmlns:a16="http://schemas.microsoft.com/office/drawing/2014/main" id="{DA0686B4-FCDA-6444-9DA6-D885ED1D08AE}"/>
              </a:ext>
            </a:extLst>
          </p:cNvPr>
          <p:cNvSpPr/>
          <p:nvPr/>
        </p:nvSpPr>
        <p:spPr>
          <a:xfrm>
            <a:off x="72923" y="2807744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Shape 3133">
                <a:extLst>
                  <a:ext uri="{FF2B5EF4-FFF2-40B4-BE49-F238E27FC236}">
                    <a16:creationId xmlns:a16="http://schemas.microsoft.com/office/drawing/2014/main" id="{D8807334-1621-694D-BF89-2CF4826651C1}"/>
                  </a:ext>
                </a:extLst>
              </p:cNvPr>
              <p:cNvSpPr/>
              <p:nvPr/>
            </p:nvSpPr>
            <p:spPr>
              <a:xfrm>
                <a:off x="8179296" y="6622381"/>
                <a:ext cx="4969630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>
                <a:lvl1pPr>
                  <a:defRPr sz="3500" b="0"/>
                </a:lvl1pPr>
              </a:lstStyle>
              <a:p>
                <a:pPr algn="ctr"/>
                <a:r>
                  <a:rPr lang="en-US" altLang="zh-CN" sz="3200" dirty="0"/>
                  <a:t>Reconstructed</a:t>
                </a:r>
                <a:r>
                  <a:rPr lang="zh-CN" altLang="en-US" sz="3200" dirty="0"/>
                  <a:t> </a:t>
                </a:r>
                <a:r>
                  <a:rPr lang="en-US" sz="3200" dirty="0"/>
                  <a:t>image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3200" dirty="0"/>
                  <a:t> </a:t>
                </a:r>
                <a:endParaRPr sz="3200" dirty="0"/>
              </a:p>
            </p:txBody>
          </p:sp>
        </mc:Choice>
        <mc:Fallback xmlns="">
          <p:sp>
            <p:nvSpPr>
              <p:cNvPr id="74" name="Shape 3133">
                <a:extLst>
                  <a:ext uri="{FF2B5EF4-FFF2-40B4-BE49-F238E27FC236}">
                    <a16:creationId xmlns:a16="http://schemas.microsoft.com/office/drawing/2014/main" id="{D8807334-1621-694D-BF89-2CF4826651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296" y="6622381"/>
                <a:ext cx="4969630" cy="553998"/>
              </a:xfrm>
              <a:prstGeom prst="rect">
                <a:avLst/>
              </a:prstGeom>
              <a:blipFill>
                <a:blip r:embed="rId8"/>
                <a:stretch>
                  <a:fillRect l="-3827" t="-13333" r="-1020" b="-3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6F93098-063D-E548-9054-F5F975D85ED0}"/>
              </a:ext>
            </a:extLst>
          </p:cNvPr>
          <p:cNvGrpSpPr/>
          <p:nvPr/>
        </p:nvGrpSpPr>
        <p:grpSpPr>
          <a:xfrm>
            <a:off x="10482717" y="7527478"/>
            <a:ext cx="4147683" cy="584775"/>
            <a:chOff x="10482717" y="7527478"/>
            <a:chExt cx="4147683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C9734F3-723B-034F-924D-E3319DE039ED}"/>
                    </a:ext>
                  </a:extLst>
                </p:cNvPr>
                <p:cNvSpPr txBox="1"/>
                <p:nvPr/>
              </p:nvSpPr>
              <p:spPr>
                <a:xfrm>
                  <a:off x="10482717" y="7542866"/>
                  <a:ext cx="151624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C9734F3-723B-034F-924D-E3319DE03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2717" y="7542866"/>
                  <a:ext cx="1516249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4959" t="-6667" r="-9917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321735-47DE-A44F-A4B9-0DCBA1906C6F}"/>
                </a:ext>
              </a:extLst>
            </p:cNvPr>
            <p:cNvSpPr txBox="1"/>
            <p:nvPr/>
          </p:nvSpPr>
          <p:spPr>
            <a:xfrm>
              <a:off x="12588303" y="7527478"/>
              <a:ext cx="20420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3200" dirty="0"/>
                <a:t>Regularizer</a:t>
              </a:r>
              <a:endParaRPr lang="en-US" sz="3200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D84A9A1-30A4-3845-8CD3-2CF7B274555C}"/>
                </a:ext>
              </a:extLst>
            </p:cNvPr>
            <p:cNvCxnSpPr/>
            <p:nvPr/>
          </p:nvCxnSpPr>
          <p:spPr>
            <a:xfrm flipH="1" flipV="1">
              <a:off x="11998966" y="7819865"/>
              <a:ext cx="589337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5753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0100" y="1836359"/>
            <a:ext cx="4832306" cy="4832306"/>
          </a:xfrm>
          <a:prstGeom prst="rect">
            <a:avLst/>
          </a:prstGeom>
          <a:ln w="12700">
            <a:miter lim="400000"/>
          </a:ln>
        </p:spPr>
      </p:pic>
      <p:sp>
        <p:nvSpPr>
          <p:cNvPr id="3565" name="Shape 3565" descr="Circle"/>
          <p:cNvSpPr/>
          <p:nvPr/>
        </p:nvSpPr>
        <p:spPr>
          <a:xfrm>
            <a:off x="2939269" y="3947537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66" name="Shape 3566" descr="Circle"/>
          <p:cNvSpPr/>
          <p:nvPr/>
        </p:nvSpPr>
        <p:spPr>
          <a:xfrm>
            <a:off x="2939269" y="4624646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67" name="Shape 3567" descr="Line"/>
          <p:cNvSpPr/>
          <p:nvPr/>
        </p:nvSpPr>
        <p:spPr>
          <a:xfrm flipV="1">
            <a:off x="4466909" y="3272179"/>
            <a:ext cx="761027" cy="76102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68" name="Shape 3568" descr="Line"/>
          <p:cNvSpPr/>
          <p:nvPr/>
        </p:nvSpPr>
        <p:spPr>
          <a:xfrm flipV="1">
            <a:off x="4462868" y="317267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69" name="Shape 3569" descr="Line"/>
          <p:cNvSpPr/>
          <p:nvPr/>
        </p:nvSpPr>
        <p:spPr>
          <a:xfrm flipV="1">
            <a:off x="4463154" y="3846668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0" name="Shape 3570" descr="Line"/>
          <p:cNvSpPr/>
          <p:nvPr/>
        </p:nvSpPr>
        <p:spPr>
          <a:xfrm flipV="1">
            <a:off x="4463154" y="4549041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1" name="Shape 3571" descr="Line"/>
          <p:cNvSpPr/>
          <p:nvPr/>
        </p:nvSpPr>
        <p:spPr>
          <a:xfrm flipV="1">
            <a:off x="4463154" y="5224924"/>
            <a:ext cx="766663" cy="31397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2" name="Shape 3572" descr="Line"/>
          <p:cNvSpPr/>
          <p:nvPr/>
        </p:nvSpPr>
        <p:spPr>
          <a:xfrm>
            <a:off x="4464480" y="355401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3" name="Shape 3573" descr="Line"/>
          <p:cNvSpPr/>
          <p:nvPr/>
        </p:nvSpPr>
        <p:spPr>
          <a:xfrm>
            <a:off x="4464480" y="426135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4" name="Shape 3574" descr="Line"/>
          <p:cNvSpPr/>
          <p:nvPr/>
        </p:nvSpPr>
        <p:spPr>
          <a:xfrm>
            <a:off x="4464480" y="4930376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5" name="Shape 3575" descr="Line"/>
          <p:cNvSpPr/>
          <p:nvPr/>
        </p:nvSpPr>
        <p:spPr>
          <a:xfrm>
            <a:off x="4464480" y="5626553"/>
            <a:ext cx="763408" cy="216979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6" name="Shape 3576" descr="Line"/>
          <p:cNvSpPr/>
          <p:nvPr/>
        </p:nvSpPr>
        <p:spPr>
          <a:xfrm>
            <a:off x="4424927" y="3658674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7" name="Shape 3577" descr="Line"/>
          <p:cNvSpPr/>
          <p:nvPr/>
        </p:nvSpPr>
        <p:spPr>
          <a:xfrm>
            <a:off x="4424859" y="5018142"/>
            <a:ext cx="844718" cy="69495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8" name="Shape 3578" descr="Line"/>
          <p:cNvSpPr/>
          <p:nvPr/>
        </p:nvSpPr>
        <p:spPr>
          <a:xfrm>
            <a:off x="4424859" y="4366074"/>
            <a:ext cx="844718" cy="6949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79" name="Shape 3579" descr="Line"/>
          <p:cNvSpPr/>
          <p:nvPr/>
        </p:nvSpPr>
        <p:spPr>
          <a:xfrm>
            <a:off x="5529426" y="314559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0" name="Shape 3580" descr="Line"/>
          <p:cNvSpPr/>
          <p:nvPr/>
        </p:nvSpPr>
        <p:spPr>
          <a:xfrm>
            <a:off x="5529426" y="382270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1" name="Shape 3581" descr="Line"/>
          <p:cNvSpPr/>
          <p:nvPr/>
        </p:nvSpPr>
        <p:spPr>
          <a:xfrm>
            <a:off x="5529426" y="4499816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2" name="Shape 3582" descr="Line"/>
          <p:cNvSpPr/>
          <p:nvPr/>
        </p:nvSpPr>
        <p:spPr>
          <a:xfrm>
            <a:off x="5529426" y="5200962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3" name="Shape 3583" descr="Line"/>
          <p:cNvSpPr/>
          <p:nvPr/>
        </p:nvSpPr>
        <p:spPr>
          <a:xfrm>
            <a:off x="5529426" y="5881971"/>
            <a:ext cx="765068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4" name="Shape 3584" descr="Line"/>
          <p:cNvSpPr/>
          <p:nvPr/>
        </p:nvSpPr>
        <p:spPr>
          <a:xfrm>
            <a:off x="5640150" y="3234195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5" name="Shape 3585" descr="Line"/>
          <p:cNvSpPr/>
          <p:nvPr/>
        </p:nvSpPr>
        <p:spPr>
          <a:xfrm>
            <a:off x="5530549" y="3309756"/>
            <a:ext cx="806579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6" name="Shape 3586" descr="Line"/>
          <p:cNvSpPr/>
          <p:nvPr/>
        </p:nvSpPr>
        <p:spPr>
          <a:xfrm>
            <a:off x="5640150" y="3927669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7" name="Shape 3587" descr="Line"/>
          <p:cNvSpPr/>
          <p:nvPr/>
        </p:nvSpPr>
        <p:spPr>
          <a:xfrm>
            <a:off x="5530548" y="4003230"/>
            <a:ext cx="806579" cy="107040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8" name="Shape 3588" descr="Line"/>
          <p:cNvSpPr/>
          <p:nvPr/>
        </p:nvSpPr>
        <p:spPr>
          <a:xfrm>
            <a:off x="5638269" y="4630263"/>
            <a:ext cx="661033" cy="49821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89" name="Shape 3589" descr="Line"/>
          <p:cNvSpPr/>
          <p:nvPr/>
        </p:nvSpPr>
        <p:spPr>
          <a:xfrm>
            <a:off x="5528668" y="4705825"/>
            <a:ext cx="806580" cy="107040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0" name="Shape 3590" descr="Circle"/>
          <p:cNvSpPr/>
          <p:nvPr/>
        </p:nvSpPr>
        <p:spPr>
          <a:xfrm>
            <a:off x="5220027" y="293187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1" name="Shape 3591" descr="Circle"/>
          <p:cNvSpPr/>
          <p:nvPr/>
        </p:nvSpPr>
        <p:spPr>
          <a:xfrm>
            <a:off x="5220027" y="360898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2" name="Shape 3592" descr="Circle"/>
          <p:cNvSpPr/>
          <p:nvPr/>
        </p:nvSpPr>
        <p:spPr>
          <a:xfrm>
            <a:off x="5220027" y="428609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3" name="Shape 3593" descr="Circle"/>
          <p:cNvSpPr/>
          <p:nvPr/>
        </p:nvSpPr>
        <p:spPr>
          <a:xfrm>
            <a:off x="5220027" y="496320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4" name="Shape 3594" descr="Circle"/>
          <p:cNvSpPr/>
          <p:nvPr/>
        </p:nvSpPr>
        <p:spPr>
          <a:xfrm>
            <a:off x="5220027" y="564031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595" name="Shape 3595" descr="Line"/>
          <p:cNvSpPr/>
          <p:nvPr/>
        </p:nvSpPr>
        <p:spPr>
          <a:xfrm flipV="1">
            <a:off x="5637436" y="3246362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6" name="Shape 3596" descr="Line"/>
          <p:cNvSpPr/>
          <p:nvPr/>
        </p:nvSpPr>
        <p:spPr>
          <a:xfrm flipV="1">
            <a:off x="5667799" y="3915894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7" name="Shape 3597" descr="Line"/>
          <p:cNvSpPr/>
          <p:nvPr/>
        </p:nvSpPr>
        <p:spPr>
          <a:xfrm flipV="1">
            <a:off x="5667799" y="4635510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8" name="Shape 3598" descr="Line"/>
          <p:cNvSpPr/>
          <p:nvPr/>
        </p:nvSpPr>
        <p:spPr>
          <a:xfrm flipV="1">
            <a:off x="5667799" y="5309957"/>
            <a:ext cx="662545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599" name="Shape 3599" descr="Circle"/>
          <p:cNvSpPr/>
          <p:nvPr/>
        </p:nvSpPr>
        <p:spPr>
          <a:xfrm>
            <a:off x="6293906" y="293187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0" name="Shape 3600" descr="Circle"/>
          <p:cNvSpPr/>
          <p:nvPr/>
        </p:nvSpPr>
        <p:spPr>
          <a:xfrm>
            <a:off x="6293906" y="3608983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1" name="Shape 3601" descr="Circle"/>
          <p:cNvSpPr/>
          <p:nvPr/>
        </p:nvSpPr>
        <p:spPr>
          <a:xfrm>
            <a:off x="6293906" y="428609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2" name="Shape 3602" descr="Circle"/>
          <p:cNvSpPr/>
          <p:nvPr/>
        </p:nvSpPr>
        <p:spPr>
          <a:xfrm>
            <a:off x="6293906" y="496320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3" name="Shape 3603" descr="Circle"/>
          <p:cNvSpPr/>
          <p:nvPr/>
        </p:nvSpPr>
        <p:spPr>
          <a:xfrm>
            <a:off x="6293906" y="5640311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4" name="Shape 3604" descr="Circle"/>
          <p:cNvSpPr/>
          <p:nvPr/>
        </p:nvSpPr>
        <p:spPr>
          <a:xfrm>
            <a:off x="6309146" y="2246400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5" name="Shape 3605" descr="Circle"/>
          <p:cNvSpPr/>
          <p:nvPr/>
        </p:nvSpPr>
        <p:spPr>
          <a:xfrm>
            <a:off x="6309146" y="6494842"/>
            <a:ext cx="451486" cy="451486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06" name="Shape 3606" descr="Line"/>
          <p:cNvSpPr/>
          <p:nvPr/>
        </p:nvSpPr>
        <p:spPr>
          <a:xfrm>
            <a:off x="5547859" y="4713559"/>
            <a:ext cx="845180" cy="1976344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07" name="Shape 3607" descr="Line"/>
          <p:cNvSpPr/>
          <p:nvPr/>
        </p:nvSpPr>
        <p:spPr>
          <a:xfrm>
            <a:off x="5667954" y="5987030"/>
            <a:ext cx="764394" cy="76439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08" name="Shape 3608" descr="Line"/>
          <p:cNvSpPr/>
          <p:nvPr/>
        </p:nvSpPr>
        <p:spPr>
          <a:xfrm flipV="1">
            <a:off x="5639385" y="2560719"/>
            <a:ext cx="662544" cy="47852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09" name="Shape 3609" descr="Line"/>
          <p:cNvSpPr/>
          <p:nvPr/>
        </p:nvSpPr>
        <p:spPr>
          <a:xfrm flipV="1">
            <a:off x="5580966" y="2710882"/>
            <a:ext cx="779548" cy="92343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0" name="Shape 3610" descr="Line"/>
          <p:cNvSpPr/>
          <p:nvPr/>
        </p:nvSpPr>
        <p:spPr>
          <a:xfrm flipV="1">
            <a:off x="3361533" y="3618369"/>
            <a:ext cx="758858" cy="40791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1" name="Shape 3611" descr="Line"/>
          <p:cNvSpPr/>
          <p:nvPr/>
        </p:nvSpPr>
        <p:spPr>
          <a:xfrm>
            <a:off x="3357777" y="4153717"/>
            <a:ext cx="765799" cy="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2" name="Shape 3612" descr="Line"/>
          <p:cNvSpPr/>
          <p:nvPr/>
        </p:nvSpPr>
        <p:spPr>
          <a:xfrm flipV="1">
            <a:off x="3357777" y="4848158"/>
            <a:ext cx="765904" cy="793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3" name="Shape 3613" descr="Line"/>
          <p:cNvSpPr/>
          <p:nvPr/>
        </p:nvSpPr>
        <p:spPr>
          <a:xfrm flipV="1">
            <a:off x="3263205" y="4254791"/>
            <a:ext cx="864567" cy="48924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4" name="Shape 3614" descr="Line"/>
          <p:cNvSpPr/>
          <p:nvPr/>
        </p:nvSpPr>
        <p:spPr>
          <a:xfrm>
            <a:off x="3319480" y="5011217"/>
            <a:ext cx="843029" cy="459842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5" name="Shape 3615" descr="Line"/>
          <p:cNvSpPr/>
          <p:nvPr/>
        </p:nvSpPr>
        <p:spPr>
          <a:xfrm>
            <a:off x="3244206" y="4224732"/>
            <a:ext cx="902642" cy="627606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6" name="Shape 3616" descr="Line"/>
          <p:cNvSpPr/>
          <p:nvPr/>
        </p:nvSpPr>
        <p:spPr>
          <a:xfrm flipV="1">
            <a:off x="3316282" y="3684737"/>
            <a:ext cx="849641" cy="1000173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7" name="Shape 3617" descr="Line"/>
          <p:cNvSpPr/>
          <p:nvPr/>
        </p:nvSpPr>
        <p:spPr>
          <a:xfrm>
            <a:off x="3320406" y="4300932"/>
            <a:ext cx="841409" cy="1156705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27431" tIns="27431" rIns="27431" bIns="27431"/>
          <a:lstStyle/>
          <a:p>
            <a:pPr>
              <a:defRPr sz="4800" b="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880"/>
          </a:p>
        </p:txBody>
      </p:sp>
      <p:sp>
        <p:nvSpPr>
          <p:cNvPr id="3618" name="Shape 3618" descr="Circle"/>
          <p:cNvSpPr/>
          <p:nvPr/>
        </p:nvSpPr>
        <p:spPr>
          <a:xfrm>
            <a:off x="4056086" y="3270428"/>
            <a:ext cx="451486" cy="451486"/>
          </a:xfrm>
          <a:prstGeom prst="ellipse">
            <a:avLst/>
          </a:prstGeom>
          <a:solidFill>
            <a:srgbClr val="DCBD23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19" name="Shape 3619" descr="Circle"/>
          <p:cNvSpPr/>
          <p:nvPr/>
        </p:nvSpPr>
        <p:spPr>
          <a:xfrm>
            <a:off x="4056086" y="3947537"/>
            <a:ext cx="451486" cy="451486"/>
          </a:xfrm>
          <a:prstGeom prst="ellipse">
            <a:avLst/>
          </a:prstGeom>
          <a:solidFill>
            <a:srgbClr val="C82506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20" name="Shape 3620" descr="Circle"/>
          <p:cNvSpPr/>
          <p:nvPr/>
        </p:nvSpPr>
        <p:spPr>
          <a:xfrm>
            <a:off x="4056086" y="4624647"/>
            <a:ext cx="451486" cy="451486"/>
          </a:xfrm>
          <a:prstGeom prst="ellipse">
            <a:avLst/>
          </a:prstGeom>
          <a:solidFill>
            <a:srgbClr val="00882B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21" name="Shape 3621" descr="Circle"/>
          <p:cNvSpPr/>
          <p:nvPr/>
        </p:nvSpPr>
        <p:spPr>
          <a:xfrm>
            <a:off x="4056086" y="5301756"/>
            <a:ext cx="451486" cy="451486"/>
          </a:xfrm>
          <a:prstGeom prst="ellipse">
            <a:avLst/>
          </a:prstGeom>
          <a:solidFill>
            <a:srgbClr val="E68F4C"/>
          </a:solidFill>
          <a:ln w="12700">
            <a:miter lim="400000"/>
          </a:ln>
          <a:effectLst>
            <a:outerShdw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920"/>
          </a:p>
        </p:txBody>
      </p:sp>
      <p:sp>
        <p:nvSpPr>
          <p:cNvPr id="3622" name="Shape 3622" descr="Random vector"/>
          <p:cNvSpPr/>
          <p:nvPr/>
        </p:nvSpPr>
        <p:spPr>
          <a:xfrm>
            <a:off x="1032330" y="4025841"/>
            <a:ext cx="1456168" cy="94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480" tIns="30480" rIns="30480" bIns="30480" anchor="ctr">
            <a:spAutoFit/>
          </a:bodyPr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80"/>
              <a:t>Random</a:t>
            </a:r>
            <a:br>
              <a:rPr sz="2880"/>
            </a:br>
            <a:r>
              <a:rPr sz="2880"/>
              <a:t>vector</a:t>
            </a:r>
          </a:p>
        </p:txBody>
      </p:sp>
      <p:sp>
        <p:nvSpPr>
          <p:cNvPr id="3623" name="Shape 3623" descr="Arrow"/>
          <p:cNvSpPr/>
          <p:nvPr/>
        </p:nvSpPr>
        <p:spPr>
          <a:xfrm>
            <a:off x="7071746" y="3871512"/>
            <a:ext cx="762001" cy="762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3175">
            <a:solidFill>
              <a:srgbClr val="0365C0"/>
            </a:solidFill>
          </a:ln>
          <a:effectLst>
            <a:outerShdw blurRad="25400" dir="5400000" rotWithShape="0">
              <a:srgbClr val="000000">
                <a:alpha val="50000"/>
              </a:srgbClr>
            </a:outerShdw>
          </a:effectLst>
        </p:spPr>
        <p:txBody>
          <a:bodyPr lIns="30480" tIns="30480" rIns="30480" bIns="30480" anchor="ctr"/>
          <a:lstStyle/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endParaRPr sz="2880"/>
          </a:p>
        </p:txBody>
      </p:sp>
      <p:pic>
        <p:nvPicPr>
          <p:cNvPr id="3624" name="equatio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8965" y="7446316"/>
            <a:ext cx="6162154" cy="700932"/>
          </a:xfrm>
          <a:prstGeom prst="rect">
            <a:avLst/>
          </a:prstGeom>
          <a:ln w="12700">
            <a:miter lim="400000"/>
          </a:ln>
        </p:spPr>
      </p:pic>
      <p:sp>
        <p:nvSpPr>
          <p:cNvPr id="3626" name="Shape 3626"/>
          <p:cNvSpPr/>
          <p:nvPr/>
        </p:nvSpPr>
        <p:spPr>
          <a:xfrm>
            <a:off x="7056539" y="4253952"/>
            <a:ext cx="61620" cy="329321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/>
          <a:p>
            <a:endParaRPr sz="1740"/>
          </a:p>
        </p:txBody>
      </p:sp>
      <p:pic>
        <p:nvPicPr>
          <p:cNvPr id="3627" name="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2853" y="5032596"/>
            <a:ext cx="258410" cy="416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9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60100" y="1836359"/>
            <a:ext cx="4832306" cy="483230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630" name="equation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53267" y="2407366"/>
            <a:ext cx="387638" cy="67241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Shape 3133">
                <a:extLst>
                  <a:ext uri="{FF2B5EF4-FFF2-40B4-BE49-F238E27FC236}">
                    <a16:creationId xmlns:a16="http://schemas.microsoft.com/office/drawing/2014/main" id="{3880F4DD-DCF4-4E4E-BF15-254ADB38695C}"/>
                  </a:ext>
                </a:extLst>
              </p:cNvPr>
              <p:cNvSpPr/>
              <p:nvPr/>
            </p:nvSpPr>
            <p:spPr>
              <a:xfrm>
                <a:off x="8179298" y="6611992"/>
                <a:ext cx="4969629" cy="574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>
                <a:lvl1pPr>
                  <a:defRPr sz="3500" b="0"/>
                </a:lvl1pPr>
              </a:lstStyle>
              <a:p>
                <a:pPr algn="ctr"/>
                <a:r>
                  <a:rPr lang="en-US" altLang="zh-CN" sz="3200" dirty="0"/>
                  <a:t>Reconstructed</a:t>
                </a:r>
                <a:r>
                  <a:rPr lang="zh-CN" altLang="en-US" sz="3200" dirty="0"/>
                  <a:t> </a:t>
                </a:r>
                <a:r>
                  <a:rPr lang="en-US" sz="3200" dirty="0"/>
                  <a:t>image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altLang="zh-CN" sz="3200" b="1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zh-CN" altLang="en-US" sz="32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3200" dirty="0"/>
                  <a:t> </a:t>
                </a:r>
                <a:endParaRPr sz="3200" dirty="0"/>
              </a:p>
            </p:txBody>
          </p:sp>
        </mc:Choice>
        <mc:Fallback xmlns="">
          <p:sp>
            <p:nvSpPr>
              <p:cNvPr id="71" name="Shape 3133">
                <a:extLst>
                  <a:ext uri="{FF2B5EF4-FFF2-40B4-BE49-F238E27FC236}">
                    <a16:creationId xmlns:a16="http://schemas.microsoft.com/office/drawing/2014/main" id="{3880F4DD-DCF4-4E4E-BF15-254ADB3869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298" y="6611992"/>
                <a:ext cx="4969629" cy="574773"/>
              </a:xfrm>
              <a:prstGeom prst="rect">
                <a:avLst/>
              </a:prstGeom>
              <a:blipFill>
                <a:blip r:embed="rId8"/>
                <a:stretch>
                  <a:fillRect l="-3827" t="-13043" r="-1276" b="-347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asted-image.tiff">
            <a:extLst>
              <a:ext uri="{FF2B5EF4-FFF2-40B4-BE49-F238E27FC236}">
                <a16:creationId xmlns:a16="http://schemas.microsoft.com/office/drawing/2014/main" id="{51922A0E-7EE3-0240-99EA-1E6E46C3DB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232759"/>
            <a:ext cx="2621333" cy="262133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A72A5530-56B7-A64D-BF51-9BF025C57F44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Reconstructing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  <p:sp>
        <p:nvSpPr>
          <p:cNvPr id="74" name="Shape 3142">
            <a:extLst>
              <a:ext uri="{FF2B5EF4-FFF2-40B4-BE49-F238E27FC236}">
                <a16:creationId xmlns:a16="http://schemas.microsoft.com/office/drawing/2014/main" id="{BD771C25-B3CC-4849-B2C8-5710EAD96E42}"/>
              </a:ext>
            </a:extLst>
          </p:cNvPr>
          <p:cNvSpPr/>
          <p:nvPr/>
        </p:nvSpPr>
        <p:spPr>
          <a:xfrm>
            <a:off x="72923" y="2807744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A07480-A01C-7A49-B346-EA5F641AB195}"/>
              </a:ext>
            </a:extLst>
          </p:cNvPr>
          <p:cNvGrpSpPr/>
          <p:nvPr/>
        </p:nvGrpSpPr>
        <p:grpSpPr>
          <a:xfrm>
            <a:off x="10482717" y="7527478"/>
            <a:ext cx="4147683" cy="584775"/>
            <a:chOff x="10482717" y="7527478"/>
            <a:chExt cx="4147683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62E43D3-0612-6347-9C46-72EA64BC261A}"/>
                    </a:ext>
                  </a:extLst>
                </p:cNvPr>
                <p:cNvSpPr txBox="1"/>
                <p:nvPr/>
              </p:nvSpPr>
              <p:spPr>
                <a:xfrm>
                  <a:off x="10482717" y="7542866"/>
                  <a:ext cx="151624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62E43D3-0612-6347-9C46-72EA64BC26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2717" y="7542866"/>
                  <a:ext cx="1516249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4959" t="-6667" r="-9917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D803CFD-4265-D24C-92DD-FD3B74C27280}"/>
                </a:ext>
              </a:extLst>
            </p:cNvPr>
            <p:cNvSpPr txBox="1"/>
            <p:nvPr/>
          </p:nvSpPr>
          <p:spPr>
            <a:xfrm>
              <a:off x="12588303" y="7527478"/>
              <a:ext cx="20420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3200" dirty="0"/>
                <a:t>Regularizer</a:t>
              </a:r>
              <a:endParaRPr lang="en-US" sz="3200" dirty="0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99F50F0-0B7A-1A48-829D-7A67F7BC1902}"/>
                </a:ext>
              </a:extLst>
            </p:cNvPr>
            <p:cNvCxnSpPr/>
            <p:nvPr/>
          </p:nvCxnSpPr>
          <p:spPr>
            <a:xfrm flipH="1" flipV="1">
              <a:off x="11998966" y="7819865"/>
              <a:ext cx="589337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491117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920" y="1831638"/>
            <a:ext cx="4572000" cy="4572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73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5480" y="1819308"/>
            <a:ext cx="4572000" cy="4572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hape 3133">
                <a:extLst>
                  <a:ext uri="{FF2B5EF4-FFF2-40B4-BE49-F238E27FC236}">
                    <a16:creationId xmlns:a16="http://schemas.microsoft.com/office/drawing/2014/main" id="{9F83C276-D69F-6A4F-90C6-48C8827D8F2F}"/>
                  </a:ext>
                </a:extLst>
              </p:cNvPr>
              <p:cNvSpPr/>
              <p:nvPr/>
            </p:nvSpPr>
            <p:spPr>
              <a:xfrm>
                <a:off x="11020698" y="6420347"/>
                <a:ext cx="2201564" cy="574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>
                <a:lvl1pPr>
                  <a:defRPr sz="3500" b="0"/>
                </a:lvl1pPr>
              </a:lstStyle>
              <a:p>
                <a:pPr algn="ctr"/>
                <a:r>
                  <a:rPr lang="en-US" altLang="zh-CN" sz="3200" dirty="0"/>
                  <a:t>with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zh-CN" alt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3200" b="0" i="0" smtClean="0">
                        <a:latin typeface="Cambria Math" panose="02040503050406030204" pitchFamily="18" charset="0"/>
                      </a:rPr>
                      <m:t>and</m:t>
                    </m:r>
                    <m:acc>
                      <m:accPr>
                        <m:chr m:val="̂"/>
                        <m:ctrlPr>
                          <a:rPr lang="zh-CN" altLang="en-US" sz="3200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32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3200" b="1" i="1" dirty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endParaRPr sz="3200" dirty="0"/>
              </a:p>
            </p:txBody>
          </p:sp>
        </mc:Choice>
        <mc:Fallback xmlns="">
          <p:sp>
            <p:nvSpPr>
              <p:cNvPr id="9" name="Shape 3133">
                <a:extLst>
                  <a:ext uri="{FF2B5EF4-FFF2-40B4-BE49-F238E27FC236}">
                    <a16:creationId xmlns:a16="http://schemas.microsoft.com/office/drawing/2014/main" id="{9F83C276-D69F-6A4F-90C6-48C8827D8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0698" y="6420347"/>
                <a:ext cx="2201564" cy="574773"/>
              </a:xfrm>
              <a:prstGeom prst="rect">
                <a:avLst/>
              </a:prstGeom>
              <a:blipFill>
                <a:blip r:embed="rId4"/>
                <a:stretch>
                  <a:fillRect l="-8621" t="-13043" r="-4598" b="-347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485F876-002B-7545-B3F9-D8CE18ED637C}"/>
              </a:ext>
            </a:extLst>
          </p:cNvPr>
          <p:cNvSpPr txBox="1"/>
          <p:nvPr/>
        </p:nvSpPr>
        <p:spPr>
          <a:xfrm>
            <a:off x="1355671" y="7715200"/>
            <a:ext cx="1327523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Inspired</a:t>
            </a:r>
            <a:r>
              <a:rPr lang="zh-CN" altLang="en-US" sz="2800" dirty="0"/>
              <a:t> </a:t>
            </a:r>
            <a:r>
              <a:rPr lang="en-US" altLang="zh-CN" sz="2800" dirty="0"/>
              <a:t>by</a:t>
            </a:r>
            <a:r>
              <a:rPr lang="zh-CN" altLang="en-US" sz="2800" dirty="0"/>
              <a:t> </a:t>
            </a:r>
            <a:r>
              <a:rPr lang="en-US" altLang="zh-CN" sz="2800" dirty="0"/>
              <a:t>Deep</a:t>
            </a:r>
            <a:r>
              <a:rPr lang="zh-CN" altLang="en-US" sz="2800" dirty="0"/>
              <a:t> </a:t>
            </a:r>
            <a:r>
              <a:rPr lang="en-US" altLang="zh-CN" sz="2800" dirty="0"/>
              <a:t>Image</a:t>
            </a:r>
            <a:r>
              <a:rPr lang="zh-CN" altLang="en-US" sz="2800" dirty="0"/>
              <a:t> </a:t>
            </a:r>
            <a:r>
              <a:rPr lang="en-US" altLang="zh-CN" sz="2800" dirty="0"/>
              <a:t>Prior</a:t>
            </a:r>
            <a:r>
              <a:rPr lang="zh-CN" altLang="en-US" sz="2800" dirty="0"/>
              <a:t> </a:t>
            </a:r>
            <a:r>
              <a:rPr lang="en-US" altLang="zh-CN" sz="2800" dirty="0"/>
              <a:t>[Ulyanov</a:t>
            </a:r>
            <a:r>
              <a:rPr lang="zh-CN" altLang="en-US" sz="2800" dirty="0"/>
              <a:t> </a:t>
            </a:r>
            <a:r>
              <a:rPr lang="en-US" altLang="zh-CN" sz="2800" dirty="0"/>
              <a:t>et</a:t>
            </a:r>
            <a:r>
              <a:rPr lang="zh-CN" altLang="en-US" sz="2800" dirty="0"/>
              <a:t> </a:t>
            </a:r>
            <a:r>
              <a:rPr lang="en-US" altLang="zh-CN" sz="2800" dirty="0"/>
              <a:t>al.]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Deep</a:t>
            </a:r>
            <a:r>
              <a:rPr lang="zh-CN" altLang="en-US" sz="2800" dirty="0"/>
              <a:t> </a:t>
            </a:r>
            <a:r>
              <a:rPr lang="en-US" altLang="zh-CN" sz="2800" dirty="0"/>
              <a:t>Internal</a:t>
            </a:r>
            <a:r>
              <a:rPr lang="zh-CN" altLang="en-US" sz="2800" dirty="0"/>
              <a:t> </a:t>
            </a:r>
            <a:r>
              <a:rPr lang="en-US" altLang="zh-CN" sz="2800" dirty="0"/>
              <a:t>learning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Shocher</a:t>
            </a:r>
            <a:r>
              <a:rPr lang="zh-CN" altLang="en-US" sz="2800" dirty="0"/>
              <a:t> </a:t>
            </a:r>
            <a:r>
              <a:rPr lang="en-US" altLang="zh-CN" sz="2800" dirty="0"/>
              <a:t>et</a:t>
            </a:r>
            <a:r>
              <a:rPr lang="zh-CN" altLang="en-US" sz="2800" dirty="0"/>
              <a:t> </a:t>
            </a:r>
            <a:r>
              <a:rPr lang="en-US" altLang="zh-CN" sz="2800" dirty="0"/>
              <a:t>al.]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1A2DF9-E8F0-5F42-A318-3FFA203D667B}"/>
              </a:ext>
            </a:extLst>
          </p:cNvPr>
          <p:cNvGrpSpPr/>
          <p:nvPr/>
        </p:nvGrpSpPr>
        <p:grpSpPr>
          <a:xfrm>
            <a:off x="5029200" y="1831638"/>
            <a:ext cx="4571999" cy="5163482"/>
            <a:chOff x="5029200" y="1831638"/>
            <a:chExt cx="4571999" cy="5163482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29200" y="1831638"/>
              <a:ext cx="4571999" cy="4572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hape 3133">
                  <a:extLst>
                    <a:ext uri="{FF2B5EF4-FFF2-40B4-BE49-F238E27FC236}">
                      <a16:creationId xmlns:a16="http://schemas.microsoft.com/office/drawing/2014/main" id="{BFDBBFE2-7EC4-CF42-8A9F-767A5A93E5F3}"/>
                    </a:ext>
                  </a:extLst>
                </p:cNvPr>
                <p:cNvSpPr/>
                <p:nvPr/>
              </p:nvSpPr>
              <p:spPr>
                <a:xfrm>
                  <a:off x="6761041" y="6441122"/>
                  <a:ext cx="1108317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0480" tIns="30480" rIns="30480" bIns="30480" anchor="ctr">
                  <a:spAutoFit/>
                </a:bodyPr>
                <a:lstStyle>
                  <a:lvl1pPr>
                    <a:defRPr sz="3500" b="0"/>
                  </a:lvl1pPr>
                </a:lstStyle>
                <a:p>
                  <a:pPr algn="ctr"/>
                  <a:r>
                    <a:rPr lang="en-US" altLang="zh-CN" sz="3200" dirty="0"/>
                    <a:t>with</a:t>
                  </a:r>
                  <a:r>
                    <a:rPr lang="zh-CN" altLang="en-US" sz="3200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</m:oMath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11" name="Shape 3133">
                  <a:extLst>
                    <a:ext uri="{FF2B5EF4-FFF2-40B4-BE49-F238E27FC236}">
                      <a16:creationId xmlns:a16="http://schemas.microsoft.com/office/drawing/2014/main" id="{BFDBBFE2-7EC4-CF42-8A9F-767A5A93E5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1041" y="6441122"/>
                  <a:ext cx="1108317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16854" t="-13333" r="-4494" b="-3333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1271177" y="6441122"/>
            <a:ext cx="247548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sz="3200" dirty="0"/>
              <a:t>Original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44EAF9-F245-3F41-A34C-101E600FDFF5}"/>
              </a:ext>
            </a:extLst>
          </p:cNvPr>
          <p:cNvSpPr txBox="1"/>
          <p:nvPr/>
        </p:nvSpPr>
        <p:spPr>
          <a:xfrm>
            <a:off x="230043" y="7283152"/>
            <a:ext cx="14400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Reconstructing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3777590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1747FF-963D-9B41-9D97-D11300AB6BFF}"/>
              </a:ext>
            </a:extLst>
          </p:cNvPr>
          <p:cNvGrpSpPr/>
          <p:nvPr/>
        </p:nvGrpSpPr>
        <p:grpSpPr>
          <a:xfrm>
            <a:off x="9853480" y="1819308"/>
            <a:ext cx="4536000" cy="5175812"/>
            <a:chOff x="9853480" y="1819308"/>
            <a:chExt cx="4536000" cy="5175812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19308"/>
              <a:ext cx="4536000" cy="4572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Shape 3133">
                  <a:extLst>
                    <a:ext uri="{FF2B5EF4-FFF2-40B4-BE49-F238E27FC236}">
                      <a16:creationId xmlns:a16="http://schemas.microsoft.com/office/drawing/2014/main" id="{9F83C276-D69F-6A4F-90C6-48C8827D8F2F}"/>
                    </a:ext>
                  </a:extLst>
                </p:cNvPr>
                <p:cNvSpPr/>
                <p:nvPr/>
              </p:nvSpPr>
              <p:spPr>
                <a:xfrm>
                  <a:off x="10400143" y="6420347"/>
                  <a:ext cx="3442674" cy="574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0480" tIns="30480" rIns="30480" bIns="30480" anchor="ctr">
                  <a:spAutoFit/>
                </a:bodyPr>
                <a:lstStyle>
                  <a:lvl1pPr>
                    <a:defRPr sz="3500" b="0"/>
                  </a:lvl1pPr>
                </a:lstStyle>
                <a:p>
                  <a:pPr algn="ctr"/>
                  <a:r>
                    <a:rPr lang="en-US" altLang="zh-CN" sz="3200" dirty="0"/>
                    <a:t>Editing</a:t>
                  </a:r>
                  <a:r>
                    <a:rPr lang="zh-CN" altLang="en-US" sz="3200" dirty="0"/>
                    <a:t> </a:t>
                  </a:r>
                  <a:r>
                    <a:rPr lang="en-US" altLang="zh-CN" sz="3200" dirty="0"/>
                    <a:t>with</a:t>
                  </a:r>
                  <a:r>
                    <a:rPr lang="zh-CN" altLang="en-US" sz="3200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r>
                        <a:rPr lang="zh-CN" alt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and</m:t>
                      </m:r>
                      <m:acc>
                        <m:accPr>
                          <m:chr m:val="̂"/>
                          <m:ctrlPr>
                            <a:rPr lang="zh-CN" altLang="en-US" sz="3200" b="1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32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3200" b="1" i="1" dirty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acc>
                    </m:oMath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9" name="Shape 3133">
                  <a:extLst>
                    <a:ext uri="{FF2B5EF4-FFF2-40B4-BE49-F238E27FC236}">
                      <a16:creationId xmlns:a16="http://schemas.microsoft.com/office/drawing/2014/main" id="{9F83C276-D69F-6A4F-90C6-48C8827D8F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43" y="6420347"/>
                  <a:ext cx="3442674" cy="574773"/>
                </a:xfrm>
                <a:prstGeom prst="rect">
                  <a:avLst/>
                </a:prstGeom>
                <a:blipFill>
                  <a:blip r:embed="rId3"/>
                  <a:stretch>
                    <a:fillRect l="-5515" t="-13043" r="-2574" b="-34783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85F876-002B-7545-B3F9-D8CE18ED637C}"/>
              </a:ext>
            </a:extLst>
          </p:cNvPr>
          <p:cNvSpPr txBox="1"/>
          <p:nvPr/>
        </p:nvSpPr>
        <p:spPr>
          <a:xfrm>
            <a:off x="1954040" y="7715200"/>
            <a:ext cx="12676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GAN</a:t>
            </a:r>
            <a:r>
              <a:rPr lang="zh-CN" altLang="en-US" sz="2800" dirty="0"/>
              <a:t> </a:t>
            </a:r>
            <a:r>
              <a:rPr lang="en-US" altLang="zh-CN" sz="2800" dirty="0"/>
              <a:t>Dissection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b="1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  <a:p>
            <a:pPr algn="r"/>
            <a:r>
              <a:rPr lang="en-US" altLang="zh-CN" sz="2800" dirty="0"/>
              <a:t>]</a:t>
            </a:r>
            <a:endParaRPr lang="en-US" sz="2800" dirty="0"/>
          </a:p>
        </p:txBody>
      </p:sp>
      <p:pic>
        <p:nvPicPr>
          <p:cNvPr id="3731" name="pasted-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59" y="1831638"/>
            <a:ext cx="4536281" cy="4572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hape 3133">
                <a:extLst>
                  <a:ext uri="{FF2B5EF4-FFF2-40B4-BE49-F238E27FC236}">
                    <a16:creationId xmlns:a16="http://schemas.microsoft.com/office/drawing/2014/main" id="{BFDBBFE2-7EC4-CF42-8A9F-767A5A93E5F3}"/>
                  </a:ext>
                </a:extLst>
              </p:cNvPr>
              <p:cNvSpPr/>
              <p:nvPr/>
            </p:nvSpPr>
            <p:spPr>
              <a:xfrm>
                <a:off x="6135872" y="6420347"/>
                <a:ext cx="2358659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0480" tIns="30480" rIns="30480" bIns="30480" anchor="ctr">
                <a:spAutoFit/>
              </a:bodyPr>
              <a:lstStyle>
                <a:lvl1pPr>
                  <a:defRPr sz="3500" b="0"/>
                </a:lvl1pPr>
              </a:lstStyle>
              <a:p>
                <a:pPr algn="ctr"/>
                <a:r>
                  <a:rPr lang="en-US" altLang="zh-CN" sz="3200" dirty="0"/>
                  <a:t>Editing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with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</m:oMath>
                </a14:m>
                <a:endParaRPr sz="3200" dirty="0"/>
              </a:p>
            </p:txBody>
          </p:sp>
        </mc:Choice>
        <mc:Fallback xmlns="">
          <p:sp>
            <p:nvSpPr>
              <p:cNvPr id="11" name="Shape 3133">
                <a:extLst>
                  <a:ext uri="{FF2B5EF4-FFF2-40B4-BE49-F238E27FC236}">
                    <a16:creationId xmlns:a16="http://schemas.microsoft.com/office/drawing/2014/main" id="{BFDBBFE2-7EC4-CF42-8A9F-767A5A93E5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872" y="6420347"/>
                <a:ext cx="2358659" cy="553998"/>
              </a:xfrm>
              <a:prstGeom prst="rect">
                <a:avLst/>
              </a:prstGeom>
              <a:blipFill>
                <a:blip r:embed="rId5"/>
                <a:stretch>
                  <a:fillRect l="-8021" t="-15909" r="-2139" b="-3636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E7F63FF-E760-3645-B276-154D3323852A}"/>
              </a:ext>
            </a:extLst>
          </p:cNvPr>
          <p:cNvGrpSpPr/>
          <p:nvPr/>
        </p:nvGrpSpPr>
        <p:grpSpPr>
          <a:xfrm>
            <a:off x="240779" y="1831638"/>
            <a:ext cx="4536281" cy="5142707"/>
            <a:chOff x="240779" y="1831638"/>
            <a:chExt cx="4536281" cy="5142707"/>
          </a:xfrm>
        </p:grpSpPr>
        <p:pic>
          <p:nvPicPr>
            <p:cNvPr id="3730" name="pasted-image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79" y="1831638"/>
              <a:ext cx="4536281" cy="4572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4" name="Shape 3142">
              <a:extLst>
                <a:ext uri="{FF2B5EF4-FFF2-40B4-BE49-F238E27FC236}">
                  <a16:creationId xmlns:a16="http://schemas.microsoft.com/office/drawing/2014/main" id="{17C915EC-903C-FB44-A525-4530CB3BA67C}"/>
                </a:ext>
              </a:extLst>
            </p:cNvPr>
            <p:cNvSpPr/>
            <p:nvPr/>
          </p:nvSpPr>
          <p:spPr>
            <a:xfrm>
              <a:off x="528700" y="6420347"/>
              <a:ext cx="396043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480" tIns="30480" rIns="30480" bIns="30480" anchor="ctr">
              <a:spAutoFit/>
            </a:bodyPr>
            <a:lstStyle/>
            <a:p>
              <a:pPr algn="ctr"/>
              <a:r>
                <a:rPr sz="3200" dirty="0"/>
                <a:t>Original image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+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edits</a:t>
              </a:r>
              <a:endParaRPr sz="3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44EAF9-F245-3F41-A34C-101E600FDFF5}"/>
              </a:ext>
            </a:extLst>
          </p:cNvPr>
          <p:cNvSpPr txBox="1"/>
          <p:nvPr/>
        </p:nvSpPr>
        <p:spPr>
          <a:xfrm>
            <a:off x="230042" y="7283152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925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r>
              <a:rPr lang="zh-CN" altLang="en-US" sz="6400" dirty="0"/>
              <a:t> </a:t>
            </a:r>
            <a:r>
              <a:rPr lang="en-US" altLang="zh-CN" sz="6400" dirty="0"/>
              <a:t>via</a:t>
            </a:r>
            <a:r>
              <a:rPr lang="zh-CN" altLang="en-US" sz="6400" dirty="0"/>
              <a:t> </a:t>
            </a:r>
            <a:r>
              <a:rPr lang="en-US" altLang="zh-CN" sz="6400" dirty="0"/>
              <a:t>GAN</a:t>
            </a:r>
            <a:r>
              <a:rPr lang="zh-CN" altLang="en-US" sz="6400" dirty="0"/>
              <a:t> </a:t>
            </a:r>
            <a:r>
              <a:rPr lang="en-US" altLang="zh-CN" sz="6400" dirty="0"/>
              <a:t>Dissection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25353394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432183D-1D53-3F49-9785-60089A33F0ED}"/>
              </a:ext>
            </a:extLst>
          </p:cNvPr>
          <p:cNvGrpSpPr/>
          <p:nvPr/>
        </p:nvGrpSpPr>
        <p:grpSpPr>
          <a:xfrm>
            <a:off x="9853480" y="1837308"/>
            <a:ext cx="4536000" cy="5147424"/>
            <a:chOff x="9853480" y="1837308"/>
            <a:chExt cx="4536000" cy="5147424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37308"/>
              <a:ext cx="4536000" cy="4536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Shape 3133">
              <a:extLst>
                <a:ext uri="{FF2B5EF4-FFF2-40B4-BE49-F238E27FC236}">
                  <a16:creationId xmlns:a16="http://schemas.microsoft.com/office/drawing/2014/main" id="{9F83C276-D69F-6A4F-90C6-48C8827D8F2F}"/>
                </a:ext>
              </a:extLst>
            </p:cNvPr>
            <p:cNvSpPr/>
            <p:nvPr/>
          </p:nvSpPr>
          <p:spPr>
            <a:xfrm>
              <a:off x="10970491" y="6430734"/>
              <a:ext cx="230197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="" xmlns:ma14="http://schemas.microsoft.com/office/mac/drawingml/2011/main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Output result</a:t>
              </a:r>
              <a:endParaRPr sz="3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4FEED7-9723-1E44-B962-096244817034}"/>
              </a:ext>
            </a:extLst>
          </p:cNvPr>
          <p:cNvGrpSpPr/>
          <p:nvPr/>
        </p:nvGrpSpPr>
        <p:grpSpPr>
          <a:xfrm>
            <a:off x="5047059" y="1849497"/>
            <a:ext cx="4536281" cy="5124848"/>
            <a:chOff x="5047059" y="1849497"/>
            <a:chExt cx="4536281" cy="5124848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059" y="1849497"/>
              <a:ext cx="4536281" cy="4536281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Shape 3133">
              <a:extLst>
                <a:ext uri="{FF2B5EF4-FFF2-40B4-BE49-F238E27FC236}">
                  <a16:creationId xmlns:a16="http://schemas.microsoft.com/office/drawing/2014/main" id="{BFDBBFE2-7EC4-CF42-8A9F-767A5A93E5F3}"/>
                </a:ext>
              </a:extLst>
            </p:cNvPr>
            <p:cNvSpPr/>
            <p:nvPr/>
          </p:nvSpPr>
          <p:spPr>
            <a:xfrm>
              <a:off x="6028893" y="6420347"/>
              <a:ext cx="2572628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="" xmlns:ma14="http://schemas.microsoft.com/office/mac/drawingml/2011/main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Remove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chairs</a:t>
              </a:r>
              <a:r>
                <a:rPr lang="zh-CN" altLang="en-US" sz="3200" dirty="0"/>
                <a:t> </a:t>
              </a:r>
              <a:endParaRPr sz="3200" dirty="0"/>
            </a:p>
          </p:txBody>
        </p:sp>
      </p:grpSp>
      <p:pic>
        <p:nvPicPr>
          <p:cNvPr id="3730" name="pasted-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" y="1834673"/>
            <a:ext cx="4536281" cy="45659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528700" y="6420347"/>
            <a:ext cx="396043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lang="en-US" altLang="zh-CN" sz="3200" dirty="0"/>
              <a:t>Input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  <a:endParaRPr sz="3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925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r>
              <a:rPr lang="zh-CN" altLang="en-US" sz="6400" dirty="0"/>
              <a:t> </a:t>
            </a:r>
            <a:r>
              <a:rPr lang="en-US" altLang="zh-CN" sz="6400" dirty="0"/>
              <a:t>via</a:t>
            </a:r>
            <a:r>
              <a:rPr lang="zh-CN" altLang="en-US" sz="6400" dirty="0"/>
              <a:t> </a:t>
            </a:r>
            <a:r>
              <a:rPr lang="en-US" altLang="zh-CN" sz="6400" dirty="0"/>
              <a:t>GAN</a:t>
            </a:r>
            <a:r>
              <a:rPr lang="zh-CN" altLang="en-US" sz="6400" dirty="0"/>
              <a:t> </a:t>
            </a:r>
            <a:r>
              <a:rPr lang="en-US" altLang="zh-CN" sz="6400" dirty="0"/>
              <a:t>Dissection</a:t>
            </a:r>
            <a:endParaRPr lang="en-US" sz="6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B5BEE5-C177-234C-BEE6-538D05DF5545}"/>
              </a:ext>
            </a:extLst>
          </p:cNvPr>
          <p:cNvSpPr txBox="1"/>
          <p:nvPr/>
        </p:nvSpPr>
        <p:spPr>
          <a:xfrm>
            <a:off x="1954040" y="7715200"/>
            <a:ext cx="12676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GAN</a:t>
            </a:r>
            <a:r>
              <a:rPr lang="zh-CN" altLang="en-US" sz="2800" dirty="0"/>
              <a:t> </a:t>
            </a:r>
            <a:r>
              <a:rPr lang="en-US" altLang="zh-CN" sz="2800" dirty="0"/>
              <a:t>Dissection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b="1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  <a:p>
            <a:pPr algn="r"/>
            <a:r>
              <a:rPr lang="en-US" altLang="zh-CN" sz="2800" dirty="0"/>
              <a:t>]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17EF66-C55E-8845-9279-EA04E60B1AF8}"/>
              </a:ext>
            </a:extLst>
          </p:cNvPr>
          <p:cNvSpPr txBox="1"/>
          <p:nvPr/>
        </p:nvSpPr>
        <p:spPr>
          <a:xfrm>
            <a:off x="230042" y="7283152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0121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8B54-AEAA-924C-AE6A-1FF2200C9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82752"/>
            <a:ext cx="14630400" cy="176403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>
                    <a:lumMod val="50000"/>
                  </a:schemeClr>
                </a:solidFill>
              </a:rPr>
              <a:t>To render a </a:t>
            </a:r>
            <a:r>
              <a:rPr lang="en-US" altLang="zh-CN" sz="8000" dirty="0">
                <a:solidFill>
                  <a:schemeClr val="bg1">
                    <a:lumMod val="50000"/>
                  </a:schemeClr>
                </a:solidFill>
              </a:rPr>
              <a:t>natural</a:t>
            </a:r>
            <a:r>
              <a:rPr lang="zh-CN" altLang="en-US" sz="8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8000" dirty="0">
                <a:solidFill>
                  <a:schemeClr val="bg1">
                    <a:lumMod val="50000"/>
                  </a:schemeClr>
                </a:solidFill>
              </a:rPr>
              <a:t>image,</a:t>
            </a:r>
            <a:r>
              <a:rPr lang="zh-CN" altLang="en-US" sz="8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altLang="zh-CN" sz="8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CN" sz="8000" dirty="0"/>
              <a:t>W</a:t>
            </a:r>
            <a:r>
              <a:rPr lang="en-US" sz="8000" dirty="0"/>
              <a:t>hat </a:t>
            </a:r>
            <a:r>
              <a:rPr lang="en-US" altLang="zh-CN" sz="8000" dirty="0"/>
              <a:t>has</a:t>
            </a:r>
            <a:r>
              <a:rPr lang="zh-CN" altLang="en-US" sz="8000" dirty="0"/>
              <a:t> </a:t>
            </a:r>
            <a:r>
              <a:rPr lang="en-US" sz="8000" dirty="0"/>
              <a:t>a </a:t>
            </a:r>
            <a:r>
              <a:rPr lang="en-US" altLang="zh-CN" sz="8000" dirty="0"/>
              <a:t>model</a:t>
            </a:r>
            <a:r>
              <a:rPr lang="zh-CN" altLang="en-US" sz="8000" dirty="0"/>
              <a:t> </a:t>
            </a:r>
            <a:r>
              <a:rPr lang="en-US" altLang="zh-CN" sz="8000" dirty="0"/>
              <a:t>learned</a:t>
            </a:r>
            <a:r>
              <a:rPr lang="en-US" sz="8000" dirty="0"/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B653CC-E901-3C47-83D3-0E823FF75E1B}"/>
              </a:ext>
            </a:extLst>
          </p:cNvPr>
          <p:cNvGrpSpPr/>
          <p:nvPr/>
        </p:nvGrpSpPr>
        <p:grpSpPr>
          <a:xfrm>
            <a:off x="3006090" y="802432"/>
            <a:ext cx="8724900" cy="2057400"/>
            <a:chOff x="3006090" y="940308"/>
            <a:chExt cx="8724900" cy="2057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8C22E6-8C81-064C-8D47-6B1807611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60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4CE299-9B00-D041-B22A-E28016D06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85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C9C4F-4E78-7A4F-B155-841BB07D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0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A3C074-C6D5-444C-AABB-765DE0375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3590" y="940308"/>
              <a:ext cx="2057400" cy="2057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6A2165-C12E-F540-A347-6958762A5EBA}"/>
              </a:ext>
            </a:extLst>
          </p:cNvPr>
          <p:cNvSpPr txBox="1"/>
          <p:nvPr/>
        </p:nvSpPr>
        <p:spPr>
          <a:xfrm>
            <a:off x="1118500" y="1561828"/>
            <a:ext cx="125188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Church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324A3-3E51-094E-A31C-4EA64EC2B1D4}"/>
              </a:ext>
            </a:extLst>
          </p:cNvPr>
          <p:cNvSpPr txBox="1"/>
          <p:nvPr/>
        </p:nvSpPr>
        <p:spPr>
          <a:xfrm>
            <a:off x="2101008" y="7706380"/>
            <a:ext cx="1252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/>
              <a:t>    </a:t>
            </a:r>
            <a:r>
              <a:rPr lang="en-US" altLang="zh-CN" sz="2800" dirty="0"/>
              <a:t>Progressive</a:t>
            </a:r>
            <a:r>
              <a:rPr lang="zh-CN" altLang="en-US" sz="2800" dirty="0"/>
              <a:t> </a:t>
            </a:r>
            <a:r>
              <a:rPr lang="en-US" altLang="zh-CN" sz="2800" dirty="0"/>
              <a:t>GANs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sz="2800" dirty="0" err="1"/>
              <a:t>Karras</a:t>
            </a:r>
            <a:r>
              <a:rPr lang="en-US" sz="2800" dirty="0"/>
              <a:t> et al</a:t>
            </a:r>
            <a:r>
              <a:rPr lang="en-US" altLang="zh-CN" sz="2800" dirty="0"/>
              <a:t>.</a:t>
            </a:r>
            <a:r>
              <a:rPr lang="en-US" sz="2800" dirty="0"/>
              <a:t> 201</a:t>
            </a:r>
            <a:r>
              <a:rPr lang="en-US" altLang="zh-CN" sz="2800" dirty="0"/>
              <a:t>8]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51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208DAB-F66C-8248-A6A2-81AC9B64D2E6}"/>
              </a:ext>
            </a:extLst>
          </p:cNvPr>
          <p:cNvGrpSpPr/>
          <p:nvPr/>
        </p:nvGrpSpPr>
        <p:grpSpPr>
          <a:xfrm>
            <a:off x="9853480" y="1837308"/>
            <a:ext cx="4536000" cy="5147424"/>
            <a:chOff x="9853480" y="1837308"/>
            <a:chExt cx="4536000" cy="5147424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37308"/>
              <a:ext cx="4536000" cy="4536000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Shape 3133">
              <a:extLst>
                <a:ext uri="{FF2B5EF4-FFF2-40B4-BE49-F238E27FC236}">
                  <a16:creationId xmlns:a16="http://schemas.microsoft.com/office/drawing/2014/main" id="{9F83C276-D69F-6A4F-90C6-48C8827D8F2F}"/>
                </a:ext>
              </a:extLst>
            </p:cNvPr>
            <p:cNvSpPr/>
            <p:nvPr/>
          </p:nvSpPr>
          <p:spPr>
            <a:xfrm>
              <a:off x="10970491" y="6430734"/>
              <a:ext cx="230197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="" xmlns:ma14="http://schemas.microsoft.com/office/mac/drawingml/2011/main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Output result</a:t>
              </a:r>
              <a:endParaRPr sz="3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A3D0DB-DC2B-DC48-A4D0-126FCC1D8145}"/>
              </a:ext>
            </a:extLst>
          </p:cNvPr>
          <p:cNvGrpSpPr/>
          <p:nvPr/>
        </p:nvGrpSpPr>
        <p:grpSpPr>
          <a:xfrm>
            <a:off x="5047059" y="1849497"/>
            <a:ext cx="4536281" cy="5124848"/>
            <a:chOff x="5047059" y="1849497"/>
            <a:chExt cx="4536281" cy="5124848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059" y="1849497"/>
              <a:ext cx="4536281" cy="4536281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Shape 3133">
              <a:extLst>
                <a:ext uri="{FF2B5EF4-FFF2-40B4-BE49-F238E27FC236}">
                  <a16:creationId xmlns:a16="http://schemas.microsoft.com/office/drawing/2014/main" id="{BFDBBFE2-7EC4-CF42-8A9F-767A5A93E5F3}"/>
                </a:ext>
              </a:extLst>
            </p:cNvPr>
            <p:cNvSpPr/>
            <p:nvPr/>
          </p:nvSpPr>
          <p:spPr>
            <a:xfrm>
              <a:off x="6160118" y="6420347"/>
              <a:ext cx="2310184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="" xmlns:ma14="http://schemas.microsoft.com/office/mac/drawingml/2011/main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Add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windows</a:t>
              </a:r>
              <a:endParaRPr sz="3200" dirty="0"/>
            </a:p>
          </p:txBody>
        </p:sp>
      </p:grpSp>
      <p:pic>
        <p:nvPicPr>
          <p:cNvPr id="3730" name="pasted-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" y="1834673"/>
            <a:ext cx="4536280" cy="456592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528700" y="6420347"/>
            <a:ext cx="396043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lang="en-US" altLang="zh-CN" sz="3200" dirty="0"/>
              <a:t>Input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  <a:endParaRPr sz="3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925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r>
              <a:rPr lang="zh-CN" altLang="en-US" sz="6400" dirty="0"/>
              <a:t> </a:t>
            </a:r>
            <a:r>
              <a:rPr lang="en-US" altLang="zh-CN" sz="6400" dirty="0"/>
              <a:t>via</a:t>
            </a:r>
            <a:r>
              <a:rPr lang="zh-CN" altLang="en-US" sz="6400" dirty="0"/>
              <a:t> </a:t>
            </a:r>
            <a:r>
              <a:rPr lang="en-US" altLang="zh-CN" sz="6400" dirty="0"/>
              <a:t>GAN</a:t>
            </a:r>
            <a:r>
              <a:rPr lang="zh-CN" altLang="en-US" sz="6400" dirty="0"/>
              <a:t> </a:t>
            </a:r>
            <a:r>
              <a:rPr lang="en-US" altLang="zh-CN" sz="6400" dirty="0"/>
              <a:t>Dissection</a:t>
            </a:r>
            <a:endParaRPr lang="en-US" sz="6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B857E-2279-F041-BB71-512C404817F4}"/>
              </a:ext>
            </a:extLst>
          </p:cNvPr>
          <p:cNvSpPr txBox="1"/>
          <p:nvPr/>
        </p:nvSpPr>
        <p:spPr>
          <a:xfrm>
            <a:off x="1954040" y="7715200"/>
            <a:ext cx="12676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GAN</a:t>
            </a:r>
            <a:r>
              <a:rPr lang="zh-CN" altLang="en-US" sz="2800" dirty="0"/>
              <a:t> </a:t>
            </a:r>
            <a:r>
              <a:rPr lang="en-US" altLang="zh-CN" sz="2800" dirty="0"/>
              <a:t>Dissection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b="1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  <a:p>
            <a:pPr algn="r"/>
            <a:r>
              <a:rPr lang="en-US" altLang="zh-CN" sz="2800" dirty="0"/>
              <a:t>]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50FD3-1C35-504D-A8E1-7EA3C1A23FC2}"/>
              </a:ext>
            </a:extLst>
          </p:cNvPr>
          <p:cNvSpPr txBox="1"/>
          <p:nvPr/>
        </p:nvSpPr>
        <p:spPr>
          <a:xfrm>
            <a:off x="230042" y="7283152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5555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B815D4-6F2F-F344-AF58-1994867288D8}"/>
              </a:ext>
            </a:extLst>
          </p:cNvPr>
          <p:cNvGrpSpPr/>
          <p:nvPr/>
        </p:nvGrpSpPr>
        <p:grpSpPr>
          <a:xfrm>
            <a:off x="9853480" y="1852035"/>
            <a:ext cx="4536000" cy="5132697"/>
            <a:chOff x="9853480" y="1852035"/>
            <a:chExt cx="4536000" cy="5132697"/>
          </a:xfrm>
        </p:grpSpPr>
        <p:pic>
          <p:nvPicPr>
            <p:cNvPr id="3733" name="pasted-image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3480" y="1852035"/>
              <a:ext cx="4536000" cy="4506545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9" name="Shape 3133">
              <a:extLst>
                <a:ext uri="{FF2B5EF4-FFF2-40B4-BE49-F238E27FC236}">
                  <a16:creationId xmlns:a16="http://schemas.microsoft.com/office/drawing/2014/main" id="{9F83C276-D69F-6A4F-90C6-48C8827D8F2F}"/>
                </a:ext>
              </a:extLst>
            </p:cNvPr>
            <p:cNvSpPr/>
            <p:nvPr/>
          </p:nvSpPr>
          <p:spPr>
            <a:xfrm>
              <a:off x="10037352" y="6430734"/>
              <a:ext cx="4168257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="" xmlns:ma14="http://schemas.microsoft.com/office/mac/drawingml/2011/main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pPr algn="ctr"/>
              <a:r>
                <a:rPr lang="en-US" altLang="zh-CN" sz="3200" dirty="0"/>
                <a:t>Restyle trees for autumn</a:t>
              </a:r>
              <a:endParaRPr sz="3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ECBAAD-7846-EE4B-868B-1CA4FB705ABB}"/>
              </a:ext>
            </a:extLst>
          </p:cNvPr>
          <p:cNvGrpSpPr/>
          <p:nvPr/>
        </p:nvGrpSpPr>
        <p:grpSpPr>
          <a:xfrm>
            <a:off x="5047059" y="1864225"/>
            <a:ext cx="4536281" cy="5133203"/>
            <a:chOff x="5047059" y="1864225"/>
            <a:chExt cx="4536281" cy="5133203"/>
          </a:xfrm>
        </p:grpSpPr>
        <p:pic>
          <p:nvPicPr>
            <p:cNvPr id="3731" name="pasted-imag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059" y="1864225"/>
              <a:ext cx="4536281" cy="4506824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</p:spPr>
        </p:pic>
        <p:sp>
          <p:nvSpPr>
            <p:cNvPr id="11" name="Shape 3133">
              <a:extLst>
                <a:ext uri="{FF2B5EF4-FFF2-40B4-BE49-F238E27FC236}">
                  <a16:creationId xmlns:a16="http://schemas.microsoft.com/office/drawing/2014/main" id="{BFDBBFE2-7EC4-CF42-8A9F-767A5A93E5F3}"/>
                </a:ext>
              </a:extLst>
            </p:cNvPr>
            <p:cNvSpPr/>
            <p:nvPr/>
          </p:nvSpPr>
          <p:spPr>
            <a:xfrm>
              <a:off x="5196222" y="6397264"/>
              <a:ext cx="4237955" cy="6001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="" xmlns:ma14="http://schemas.microsoft.com/office/mac/drawingml/2011/main" val="1"/>
              </a:ext>
            </a:extLst>
          </p:spPr>
          <p:txBody>
            <a:bodyPr wrap="none" lIns="30480" tIns="30480" rIns="30480" bIns="30480" anchor="ctr">
              <a:spAutoFit/>
            </a:bodyPr>
            <a:lstStyle>
              <a:lvl1pPr>
                <a:defRPr sz="3500" b="0"/>
              </a:lvl1pPr>
            </a:lstStyle>
            <a:p>
              <a:r>
                <a:rPr lang="en-US" dirty="0"/>
                <a:t>Restyle trees for spring</a:t>
              </a:r>
            </a:p>
          </p:txBody>
        </p:sp>
      </p:grpSp>
      <p:pic>
        <p:nvPicPr>
          <p:cNvPr id="3730" name="pasted-imag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9" y="1864226"/>
            <a:ext cx="4536280" cy="450682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4" name="Shape 3142">
            <a:extLst>
              <a:ext uri="{FF2B5EF4-FFF2-40B4-BE49-F238E27FC236}">
                <a16:creationId xmlns:a16="http://schemas.microsoft.com/office/drawing/2014/main" id="{17C915EC-903C-FB44-A525-4530CB3BA67C}"/>
              </a:ext>
            </a:extLst>
          </p:cNvPr>
          <p:cNvSpPr/>
          <p:nvPr/>
        </p:nvSpPr>
        <p:spPr>
          <a:xfrm>
            <a:off x="528700" y="6420347"/>
            <a:ext cx="396043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480" tIns="30480" rIns="30480" bIns="30480" anchor="ctr">
            <a:spAutoFit/>
          </a:bodyPr>
          <a:lstStyle/>
          <a:p>
            <a:pPr algn="ctr"/>
            <a:r>
              <a:rPr lang="en-US" altLang="zh-CN" sz="3200" dirty="0"/>
              <a:t>Input</a:t>
            </a:r>
            <a:r>
              <a:rPr lang="zh-CN" altLang="en-US" sz="3200" dirty="0"/>
              <a:t> </a:t>
            </a:r>
            <a:r>
              <a:rPr lang="en-US" altLang="zh-CN" sz="3200" dirty="0"/>
              <a:t>image</a:t>
            </a:r>
            <a:endParaRPr sz="3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869F83-D7B1-FE4D-A8D2-5B5456065510}"/>
              </a:ext>
            </a:extLst>
          </p:cNvPr>
          <p:cNvSpPr txBox="1">
            <a:spLocks/>
          </p:cNvSpPr>
          <p:nvPr/>
        </p:nvSpPr>
        <p:spPr>
          <a:xfrm>
            <a:off x="8021" y="481966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 fontScale="92500"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Manipulating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Real</a:t>
            </a:r>
            <a:r>
              <a:rPr lang="zh-CN" altLang="en-US" sz="6400" dirty="0"/>
              <a:t> </a:t>
            </a:r>
            <a:r>
              <a:rPr lang="en-US" altLang="zh-CN" sz="6400" dirty="0"/>
              <a:t>Photo</a:t>
            </a:r>
            <a:r>
              <a:rPr lang="zh-CN" altLang="en-US" sz="6400" dirty="0"/>
              <a:t> </a:t>
            </a:r>
            <a:r>
              <a:rPr lang="en-US" altLang="zh-CN" sz="6400" dirty="0"/>
              <a:t>via</a:t>
            </a:r>
            <a:r>
              <a:rPr lang="zh-CN" altLang="en-US" sz="6400" dirty="0"/>
              <a:t> </a:t>
            </a:r>
            <a:r>
              <a:rPr lang="en-US" altLang="zh-CN" sz="6400" dirty="0"/>
              <a:t>GAN</a:t>
            </a:r>
            <a:r>
              <a:rPr lang="zh-CN" altLang="en-US" sz="6400" dirty="0"/>
              <a:t> </a:t>
            </a:r>
            <a:r>
              <a:rPr lang="en-US" altLang="zh-CN" sz="6400" dirty="0"/>
              <a:t>Dissection</a:t>
            </a:r>
            <a:endParaRPr lang="en-US" sz="6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E4ADC-A183-2542-8072-5D47EED1B12E}"/>
              </a:ext>
            </a:extLst>
          </p:cNvPr>
          <p:cNvSpPr txBox="1"/>
          <p:nvPr/>
        </p:nvSpPr>
        <p:spPr>
          <a:xfrm>
            <a:off x="1954040" y="7715200"/>
            <a:ext cx="12676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GAN</a:t>
            </a:r>
            <a:r>
              <a:rPr lang="zh-CN" altLang="en-US" sz="2800" dirty="0"/>
              <a:t> </a:t>
            </a:r>
            <a:r>
              <a:rPr lang="en-US" altLang="zh-CN" sz="2800" dirty="0"/>
              <a:t>Dissection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b="1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  <a:p>
            <a:pPr algn="r"/>
            <a:r>
              <a:rPr lang="en-US" altLang="zh-CN" sz="2800" dirty="0"/>
              <a:t>]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6773D-D6CC-6349-820D-970DC48EA8E8}"/>
              </a:ext>
            </a:extLst>
          </p:cNvPr>
          <p:cNvSpPr txBox="1"/>
          <p:nvPr/>
        </p:nvSpPr>
        <p:spPr>
          <a:xfrm>
            <a:off x="230042" y="7283152"/>
            <a:ext cx="1440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800" dirty="0"/>
              <a:t>Semantic</a:t>
            </a:r>
            <a:r>
              <a:rPr lang="zh-CN" altLang="en-US" sz="2800" dirty="0"/>
              <a:t> </a:t>
            </a:r>
            <a:r>
              <a:rPr lang="en-US" altLang="zh-CN" sz="2800" dirty="0"/>
              <a:t>Photo</a:t>
            </a:r>
            <a:r>
              <a:rPr lang="zh-CN" altLang="en-US" sz="2800" dirty="0"/>
              <a:t> </a:t>
            </a:r>
            <a:r>
              <a:rPr lang="en-US" altLang="zh-CN" sz="2800" dirty="0"/>
              <a:t>Manipulation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Peebles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Wulff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Zhou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sz="2800" dirty="0"/>
              <a:t>Zhu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Torralba,</a:t>
            </a:r>
            <a:r>
              <a:rPr lang="zh-CN" altLang="en-US" sz="2800" dirty="0"/>
              <a:t> </a:t>
            </a:r>
            <a:r>
              <a:rPr lang="en-US" altLang="zh-CN" sz="2800" b="1" dirty="0"/>
              <a:t>SIGGRAPH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7908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nbrush_runthrough_slow">
            <a:hlinkClick r:id="" action="ppaction://media"/>
            <a:extLst>
              <a:ext uri="{FF2B5EF4-FFF2-40B4-BE49-F238E27FC236}">
                <a16:creationId xmlns:a16="http://schemas.microsoft.com/office/drawing/2014/main" id="{4B4CE749-59C6-F84F-9025-FF5F07FDF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4EFE4294-AE1A-4C43-A656-562016F9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11" y="5034469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0A38058-C945-1941-9496-FF329F15C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1311" y="5034469"/>
            <a:ext cx="2357148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E7EDF7A-B48F-8045-9254-7B3A024A8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61" y="5034469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F7C3AE-2DF9-DC40-AD84-479DC9A2E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711" y="1666528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6F1DF-50AE-BB42-AC27-EB0737514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711" y="5034469"/>
            <a:ext cx="280455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8DDDFA-A0D9-6142-A4A8-BC2992497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6227" y="1666528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35A72-4010-074B-BCF8-426EA0786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259" y="1666528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F1671-5688-F448-8F1E-632A6181E8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5743" y="1666528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A3276-1EFF-AB40-B1A1-A5E828F493A3}"/>
              </a:ext>
            </a:extLst>
          </p:cNvPr>
          <p:cNvSpPr txBox="1"/>
          <p:nvPr/>
        </p:nvSpPr>
        <p:spPr>
          <a:xfrm>
            <a:off x="2128747" y="4409727"/>
            <a:ext cx="173913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David</a:t>
            </a:r>
            <a:r>
              <a:rPr lang="zh-CN" altLang="en-US" b="1" dirty="0"/>
              <a:t> </a:t>
            </a:r>
            <a:r>
              <a:rPr lang="en-US" altLang="zh-CN" b="1" dirty="0" err="1"/>
              <a:t>Bau</a:t>
            </a:r>
            <a:endParaRPr lang="en-US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7AA02D-D8F0-D74E-B84E-90A89751C5A7}"/>
              </a:ext>
            </a:extLst>
          </p:cNvPr>
          <p:cNvSpPr txBox="1"/>
          <p:nvPr/>
        </p:nvSpPr>
        <p:spPr>
          <a:xfrm>
            <a:off x="2138358" y="7720366"/>
            <a:ext cx="17812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err="1"/>
              <a:t>Bolei</a:t>
            </a:r>
            <a:r>
              <a:rPr lang="zh-CN" altLang="en-US" dirty="0"/>
              <a:t> </a:t>
            </a:r>
            <a:r>
              <a:rPr lang="en-US" altLang="zh-CN" dirty="0"/>
              <a:t>Zhou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066C92-49DD-BE4F-B859-0766ACE575A1}"/>
              </a:ext>
            </a:extLst>
          </p:cNvPr>
          <p:cNvSpPr txBox="1"/>
          <p:nvPr/>
        </p:nvSpPr>
        <p:spPr>
          <a:xfrm>
            <a:off x="4605232" y="7720366"/>
            <a:ext cx="307000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William</a:t>
            </a:r>
            <a:r>
              <a:rPr lang="zh-CN" altLang="en-US" dirty="0"/>
              <a:t> </a:t>
            </a:r>
            <a:r>
              <a:rPr lang="en-US" altLang="zh-CN" dirty="0"/>
              <a:t>T.</a:t>
            </a:r>
            <a:r>
              <a:rPr lang="zh-CN" altLang="en-US" dirty="0"/>
              <a:t> </a:t>
            </a:r>
            <a:r>
              <a:rPr lang="en-US" altLang="zh-CN" dirty="0"/>
              <a:t>Freeman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11543D-4A93-1241-899A-B4138FF40EA2}"/>
              </a:ext>
            </a:extLst>
          </p:cNvPr>
          <p:cNvSpPr txBox="1"/>
          <p:nvPr/>
        </p:nvSpPr>
        <p:spPr>
          <a:xfrm>
            <a:off x="7603232" y="7720366"/>
            <a:ext cx="307071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Joshua</a:t>
            </a:r>
            <a:r>
              <a:rPr lang="zh-CN" altLang="en-US" dirty="0"/>
              <a:t> </a:t>
            </a:r>
            <a:r>
              <a:rPr lang="en-US" altLang="zh-CN" dirty="0"/>
              <a:t>Tenenbaum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DD29C1-6594-BF4F-8E15-CFB65DB9D196}"/>
              </a:ext>
            </a:extLst>
          </p:cNvPr>
          <p:cNvSpPr txBox="1"/>
          <p:nvPr/>
        </p:nvSpPr>
        <p:spPr>
          <a:xfrm>
            <a:off x="10633404" y="7720366"/>
            <a:ext cx="27000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Antonio</a:t>
            </a:r>
            <a:r>
              <a:rPr lang="zh-CN" altLang="en-US" dirty="0"/>
              <a:t> </a:t>
            </a:r>
            <a:r>
              <a:rPr lang="en-US" altLang="zh-CN" dirty="0"/>
              <a:t>Torralba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7849D4-31EE-0048-91FB-8FF586659018}"/>
              </a:ext>
            </a:extLst>
          </p:cNvPr>
          <p:cNvSpPr txBox="1"/>
          <p:nvPr/>
        </p:nvSpPr>
        <p:spPr>
          <a:xfrm>
            <a:off x="4585347" y="4409727"/>
            <a:ext cx="266496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Hendrik </a:t>
            </a:r>
            <a:r>
              <a:rPr lang="en-US" altLang="zh-CN" dirty="0" err="1"/>
              <a:t>Strobelt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7D9DC43-BFDB-DB4B-838D-90FB78233597}"/>
              </a:ext>
            </a:extLst>
          </p:cNvPr>
          <p:cNvSpPr txBox="1"/>
          <p:nvPr/>
        </p:nvSpPr>
        <p:spPr>
          <a:xfrm>
            <a:off x="7874644" y="4409727"/>
            <a:ext cx="192539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Jonas Wulff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63C63B-E794-2542-833E-32A0FC3C8DD5}"/>
              </a:ext>
            </a:extLst>
          </p:cNvPr>
          <p:cNvSpPr txBox="1"/>
          <p:nvPr/>
        </p:nvSpPr>
        <p:spPr>
          <a:xfrm>
            <a:off x="10468397" y="4409727"/>
            <a:ext cx="257692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William Peebles</a:t>
            </a:r>
            <a:endParaRPr lang="en-US" dirty="0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FF37E444-52CF-B44A-8770-FCD31E5F7084}"/>
              </a:ext>
            </a:extLst>
          </p:cNvPr>
          <p:cNvSpPr txBox="1">
            <a:spLocks/>
          </p:cNvSpPr>
          <p:nvPr/>
        </p:nvSpPr>
        <p:spPr>
          <a:xfrm>
            <a:off x="8021" y="370384"/>
            <a:ext cx="14614358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Acknowledgement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3462062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9000"/>
            <a:ext cx="14630400" cy="1371600"/>
          </a:xfrm>
        </p:spPr>
        <p:txBody>
          <a:bodyPr>
            <a:noAutofit/>
          </a:bodyPr>
          <a:lstStyle/>
          <a:p>
            <a:r>
              <a:rPr lang="en-US" altLang="zh-CN" sz="9000" dirty="0"/>
              <a:t>Thank</a:t>
            </a:r>
            <a:r>
              <a:rPr lang="zh-CN" altLang="en-US" sz="9000" dirty="0"/>
              <a:t> </a:t>
            </a:r>
            <a:r>
              <a:rPr lang="en-US" altLang="zh-CN" sz="9000" dirty="0"/>
              <a:t>You!</a:t>
            </a:r>
            <a:endParaRPr lang="en-US" sz="9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084E0-B989-3241-9D48-AA4B4B9A9242}"/>
              </a:ext>
            </a:extLst>
          </p:cNvPr>
          <p:cNvSpPr txBox="1"/>
          <p:nvPr/>
        </p:nvSpPr>
        <p:spPr>
          <a:xfrm>
            <a:off x="2292642" y="4762872"/>
            <a:ext cx="1004511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200" dirty="0"/>
              <a:t>All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sz="4200" dirty="0"/>
              <a:t>code</a:t>
            </a:r>
            <a:r>
              <a:rPr lang="zh-CN" altLang="en-US" sz="4200" dirty="0"/>
              <a:t> </a:t>
            </a:r>
            <a:r>
              <a:rPr lang="en-US" altLang="zh-CN" sz="4200" dirty="0"/>
              <a:t>and</a:t>
            </a:r>
            <a:r>
              <a:rPr lang="zh-CN" altLang="en-US" sz="4200" dirty="0"/>
              <a:t> </a:t>
            </a:r>
            <a:r>
              <a:rPr lang="en-US" sz="4200" dirty="0"/>
              <a:t>data </a:t>
            </a:r>
            <a:r>
              <a:rPr lang="en-US" altLang="zh-CN" sz="4200" dirty="0"/>
              <a:t>are</a:t>
            </a:r>
            <a:r>
              <a:rPr lang="zh-CN" altLang="en-US" sz="4200" dirty="0"/>
              <a:t> </a:t>
            </a:r>
            <a:r>
              <a:rPr lang="en-US" sz="4200" dirty="0"/>
              <a:t>available </a:t>
            </a:r>
            <a:r>
              <a:rPr lang="en-US" altLang="zh-CN" sz="4200" dirty="0"/>
              <a:t>on</a:t>
            </a:r>
            <a:endParaRPr lang="en-US" sz="4200" dirty="0"/>
          </a:p>
          <a:p>
            <a:pPr algn="ctr"/>
            <a:r>
              <a:rPr lang="en-US" sz="4200" dirty="0">
                <a:hlinkClick r:id="rId3"/>
              </a:rPr>
              <a:t>https://gandissect.csail.mit.edu/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31988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5465C9-2F06-5145-9C31-87E0327A7AC0}"/>
              </a:ext>
            </a:extLst>
          </p:cNvPr>
          <p:cNvGrpSpPr/>
          <p:nvPr/>
        </p:nvGrpSpPr>
        <p:grpSpPr>
          <a:xfrm>
            <a:off x="5145508" y="3235273"/>
            <a:ext cx="3142600" cy="3032287"/>
            <a:chOff x="4132002" y="2845578"/>
            <a:chExt cx="2182361" cy="21057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7A89F7-D0F2-9F47-9451-81020A15E5F3}"/>
                </a:ext>
              </a:extLst>
            </p:cNvPr>
            <p:cNvGrpSpPr/>
            <p:nvPr/>
          </p:nvGrpSpPr>
          <p:grpSpPr>
            <a:xfrm>
              <a:off x="4202000" y="3921294"/>
              <a:ext cx="1543680" cy="1030039"/>
              <a:chOff x="4202000" y="3921294"/>
              <a:chExt cx="1543680" cy="103003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249F121-186E-3547-A086-D5C665F5B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31280" y="3921294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CE115FB-06FC-9546-9573-E3BB7EBAE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1939" y="3941404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C6D541A-C43C-F445-843F-CAE2B64AF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1820" y="3961558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0D7E7C-44CD-0A4F-AEC3-4B9FB2D5C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8284" y="3984473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265F91C-EB13-B54F-8190-5C28B79EF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4748" y="4010126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D2D47A5-35FD-2849-BFAF-E138B1632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02000" y="4036933"/>
                <a:ext cx="914400" cy="914400"/>
              </a:xfrm>
              <a:prstGeom prst="rect">
                <a:avLst/>
              </a:prstGeom>
              <a:scene3d>
                <a:camera prst="isometricOffAxis1Left"/>
                <a:lightRig rig="threePt" dir="t"/>
              </a:scene3d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0A30EB-ADDB-FE4D-96EE-0771DAAA6D5D}"/>
                </a:ext>
              </a:extLst>
            </p:cNvPr>
            <p:cNvSpPr txBox="1"/>
            <p:nvPr/>
          </p:nvSpPr>
          <p:spPr>
            <a:xfrm>
              <a:off x="4132002" y="2845578"/>
              <a:ext cx="2182361" cy="66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Each </a:t>
              </a:r>
              <a:r>
                <a:rPr lang="en-US" altLang="zh-CN" sz="2800" dirty="0"/>
                <a:t>layer</a:t>
              </a:r>
              <a:r>
                <a:rPr lang="en-US" sz="2800" dirty="0"/>
                <a:t> </a:t>
              </a:r>
              <a:r>
                <a:rPr lang="en-US" altLang="zh-CN" sz="2800" dirty="0"/>
                <a:t>consists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of</a:t>
              </a:r>
              <a:r>
                <a:rPr lang="zh-CN" altLang="en-US" sz="2800" dirty="0"/>
                <a:t> </a:t>
              </a:r>
              <a:r>
                <a:rPr lang="en-US" sz="2800" dirty="0"/>
                <a:t>a set of </a:t>
              </a:r>
              <a:r>
                <a:rPr lang="en-US" altLang="zh-CN" sz="2800" dirty="0"/>
                <a:t>neurons</a:t>
              </a:r>
              <a:endParaRPr lang="en-US" sz="2800" dirty="0"/>
            </a:p>
          </p:txBody>
        </p:sp>
      </p:grp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87182306-E81E-9D47-9818-D5DCEF8A96F5}"/>
              </a:ext>
            </a:extLst>
          </p:cNvPr>
          <p:cNvSpPr/>
          <p:nvPr/>
        </p:nvSpPr>
        <p:spPr>
          <a:xfrm>
            <a:off x="5778724" y="4024600"/>
            <a:ext cx="645904" cy="21194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264F04-7CEF-B548-8645-C8EC671ECC0D}"/>
              </a:ext>
            </a:extLst>
          </p:cNvPr>
          <p:cNvGrpSpPr/>
          <p:nvPr/>
        </p:nvGrpSpPr>
        <p:grpSpPr>
          <a:xfrm>
            <a:off x="6102534" y="2565505"/>
            <a:ext cx="5884155" cy="4806500"/>
            <a:chOff x="4796603" y="2380461"/>
            <a:chExt cx="4086219" cy="33378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19C0F8-2D1E-2840-912E-A5261B0A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5342" y="2939414"/>
              <a:ext cx="2707480" cy="2778894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F31B97-281F-BD45-9E6D-7A91EA64BDD8}"/>
                </a:ext>
              </a:extLst>
            </p:cNvPr>
            <p:cNvSpPr/>
            <p:nvPr/>
          </p:nvSpPr>
          <p:spPr>
            <a:xfrm>
              <a:off x="5644687" y="3403172"/>
              <a:ext cx="1828800" cy="1828800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11938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F3E590-E185-4C48-87A6-7B3105FD7EA8}"/>
                </a:ext>
              </a:extLst>
            </p:cNvPr>
            <p:cNvSpPr/>
            <p:nvPr/>
          </p:nvSpPr>
          <p:spPr>
            <a:xfrm>
              <a:off x="5249573" y="3665639"/>
              <a:ext cx="1371600" cy="1371600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2286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0FD1BC-56EB-0C49-8ACB-5CCA7186C6F3}"/>
                </a:ext>
              </a:extLst>
            </p:cNvPr>
            <p:cNvSpPr/>
            <p:nvPr/>
          </p:nvSpPr>
          <p:spPr>
            <a:xfrm>
              <a:off x="4796603" y="3858962"/>
              <a:ext cx="1143000" cy="1143000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30226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9B5F86-4A9D-A74E-81CE-D5115285EF7D}"/>
                </a:ext>
              </a:extLst>
            </p:cNvPr>
            <p:cNvSpPr txBox="1"/>
            <p:nvPr/>
          </p:nvSpPr>
          <p:spPr>
            <a:xfrm>
              <a:off x="6939580" y="2380461"/>
              <a:ext cx="1943242" cy="363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/>
                <a:t>Output</a:t>
              </a:r>
              <a:r>
                <a:rPr lang="zh-CN" altLang="en-US" sz="2800" dirty="0"/>
                <a:t> </a:t>
              </a:r>
              <a:r>
                <a:rPr lang="en-US" altLang="zh-CN" sz="2800" dirty="0"/>
                <a:t>image</a:t>
              </a:r>
              <a:endParaRPr lang="en-US" sz="2800" b="1" i="1" dirty="0"/>
            </a:p>
          </p:txBody>
        </p:sp>
        <p:sp>
          <p:nvSpPr>
            <p:cNvPr id="21" name="Curved Down Arrow 20">
              <a:extLst>
                <a:ext uri="{FF2B5EF4-FFF2-40B4-BE49-F238E27FC236}">
                  <a16:creationId xmlns:a16="http://schemas.microsoft.com/office/drawing/2014/main" id="{5BB83374-6352-B34C-B5B3-CE7F476F522E}"/>
                </a:ext>
              </a:extLst>
            </p:cNvPr>
            <p:cNvSpPr/>
            <p:nvPr/>
          </p:nvSpPr>
          <p:spPr>
            <a:xfrm>
              <a:off x="5162792" y="3152844"/>
              <a:ext cx="448544" cy="147181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2" name="Curved Down Arrow 21">
              <a:extLst>
                <a:ext uri="{FF2B5EF4-FFF2-40B4-BE49-F238E27FC236}">
                  <a16:creationId xmlns:a16="http://schemas.microsoft.com/office/drawing/2014/main" id="{06BC1022-7A0E-0A43-949C-F4DC7F20A0D9}"/>
                </a:ext>
              </a:extLst>
            </p:cNvPr>
            <p:cNvSpPr/>
            <p:nvPr/>
          </p:nvSpPr>
          <p:spPr>
            <a:xfrm>
              <a:off x="5753848" y="2911967"/>
              <a:ext cx="448544" cy="147181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3" name="Curved Down Arrow 22">
              <a:extLst>
                <a:ext uri="{FF2B5EF4-FFF2-40B4-BE49-F238E27FC236}">
                  <a16:creationId xmlns:a16="http://schemas.microsoft.com/office/drawing/2014/main" id="{917D45EA-AD62-634A-8338-BC86074737C5}"/>
                </a:ext>
              </a:extLst>
            </p:cNvPr>
            <p:cNvSpPr/>
            <p:nvPr/>
          </p:nvSpPr>
          <p:spPr>
            <a:xfrm>
              <a:off x="6344902" y="2671090"/>
              <a:ext cx="448544" cy="147181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9E6117-6C57-DA49-A16A-31E563EF0B8D}"/>
                </a:ext>
              </a:extLst>
            </p:cNvPr>
            <p:cNvSpPr txBox="1"/>
            <p:nvPr/>
          </p:nvSpPr>
          <p:spPr>
            <a:xfrm>
              <a:off x="5223183" y="3614406"/>
              <a:ext cx="1397990" cy="363347"/>
            </a:xfrm>
            <a:prstGeom prst="rect">
              <a:avLst/>
            </a:prstGeom>
            <a:noFill/>
            <a:scene3d>
              <a:camera prst="isometricOffAxis1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width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E8EBC4-8CB4-B14F-B7E6-CC53E55D6756}"/>
                </a:ext>
              </a:extLst>
            </p:cNvPr>
            <p:cNvSpPr txBox="1"/>
            <p:nvPr/>
          </p:nvSpPr>
          <p:spPr>
            <a:xfrm rot="16200000">
              <a:off x="5708907" y="4299976"/>
              <a:ext cx="880533" cy="3633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height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8BC0CD0-FF63-0148-8119-F040844E905B}"/>
              </a:ext>
            </a:extLst>
          </p:cNvPr>
          <p:cNvGrpSpPr/>
          <p:nvPr/>
        </p:nvGrpSpPr>
        <p:grpSpPr>
          <a:xfrm>
            <a:off x="402432" y="5294486"/>
            <a:ext cx="2519688" cy="954107"/>
            <a:chOff x="402432" y="5294486"/>
            <a:chExt cx="2519688" cy="95410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E6E17C-3585-6D45-91A9-E6CD974D2FEF}"/>
                </a:ext>
              </a:extLst>
            </p:cNvPr>
            <p:cNvSpPr/>
            <p:nvPr/>
          </p:nvSpPr>
          <p:spPr>
            <a:xfrm>
              <a:off x="2731574" y="5809304"/>
              <a:ext cx="131674" cy="131674"/>
            </a:xfrm>
            <a:prstGeom prst="rect">
              <a:avLst/>
            </a:prstGeom>
            <a:solidFill>
              <a:srgbClr val="00B0F0"/>
            </a:solidFill>
            <a:scene3d>
              <a:camera prst="isometricOffAxis1Left"/>
              <a:lightRig rig="sunrise" dir="t"/>
            </a:scene3d>
            <a:sp3d extrusionH="685800" contourW="12700">
              <a:extrusionClr>
                <a:srgbClr val="0070C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E81E4-9ED5-CE45-A6CF-7DE676ACAE30}"/>
                </a:ext>
              </a:extLst>
            </p:cNvPr>
            <p:cNvSpPr txBox="1"/>
            <p:nvPr/>
          </p:nvSpPr>
          <p:spPr>
            <a:xfrm>
              <a:off x="402432" y="5294486"/>
              <a:ext cx="2519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Input: random vector </a:t>
              </a:r>
              <a:r>
                <a:rPr lang="en-US" sz="2800" b="1" i="1" dirty="0"/>
                <a:t>z</a:t>
              </a: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639FFF41-0745-DE47-8F10-4FD8FD5D74F7}"/>
                </a:ext>
              </a:extLst>
            </p:cNvPr>
            <p:cNvSpPr/>
            <p:nvPr/>
          </p:nvSpPr>
          <p:spPr>
            <a:xfrm>
              <a:off x="1788597" y="5852383"/>
              <a:ext cx="845311" cy="15686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D04AC01-639A-1F41-9BCE-A747A9A064B6}"/>
              </a:ext>
            </a:extLst>
          </p:cNvPr>
          <p:cNvGrpSpPr/>
          <p:nvPr/>
        </p:nvGrpSpPr>
        <p:grpSpPr>
          <a:xfrm>
            <a:off x="3225363" y="5065186"/>
            <a:ext cx="802225" cy="860753"/>
            <a:chOff x="3225363" y="5065186"/>
            <a:chExt cx="802225" cy="86075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A8AFBD-3A93-8647-B908-AE791B1BEBB2}"/>
                </a:ext>
              </a:extLst>
            </p:cNvPr>
            <p:cNvSpPr/>
            <p:nvPr/>
          </p:nvSpPr>
          <p:spPr>
            <a:xfrm>
              <a:off x="3698404" y="5596755"/>
              <a:ext cx="329184" cy="329184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6858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3" name="Curved Down Arrow 32">
              <a:extLst>
                <a:ext uri="{FF2B5EF4-FFF2-40B4-BE49-F238E27FC236}">
                  <a16:creationId xmlns:a16="http://schemas.microsoft.com/office/drawing/2014/main" id="{6B44A015-A663-C340-971A-530C8BBC0007}"/>
                </a:ext>
              </a:extLst>
            </p:cNvPr>
            <p:cNvSpPr/>
            <p:nvPr/>
          </p:nvSpPr>
          <p:spPr>
            <a:xfrm>
              <a:off x="3225363" y="5065186"/>
              <a:ext cx="645904" cy="21194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4872E5-B8F2-864F-8782-FCA7949D2A81}"/>
              </a:ext>
            </a:extLst>
          </p:cNvPr>
          <p:cNvGrpSpPr/>
          <p:nvPr/>
        </p:nvGrpSpPr>
        <p:grpSpPr>
          <a:xfrm>
            <a:off x="4076483" y="4718326"/>
            <a:ext cx="1258480" cy="1341317"/>
            <a:chOff x="4076483" y="4718326"/>
            <a:chExt cx="1258480" cy="13413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9A0CFD-2ED6-4942-852B-FA9E08ADD309}"/>
                </a:ext>
              </a:extLst>
            </p:cNvPr>
            <p:cNvSpPr/>
            <p:nvPr/>
          </p:nvSpPr>
          <p:spPr>
            <a:xfrm>
              <a:off x="4544921" y="5269601"/>
              <a:ext cx="790042" cy="790042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5334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4" name="Curved Down Arrow 33">
              <a:extLst>
                <a:ext uri="{FF2B5EF4-FFF2-40B4-BE49-F238E27FC236}">
                  <a16:creationId xmlns:a16="http://schemas.microsoft.com/office/drawing/2014/main" id="{5F5E9061-4439-9C4E-AEF8-AE76FAEAE532}"/>
                </a:ext>
              </a:extLst>
            </p:cNvPr>
            <p:cNvSpPr/>
            <p:nvPr/>
          </p:nvSpPr>
          <p:spPr>
            <a:xfrm>
              <a:off x="4076483" y="4718326"/>
              <a:ext cx="645904" cy="21194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9511393-99A5-4145-808C-8C1CDC212887}"/>
              </a:ext>
            </a:extLst>
          </p:cNvPr>
          <p:cNvGrpSpPr/>
          <p:nvPr/>
        </p:nvGrpSpPr>
        <p:grpSpPr>
          <a:xfrm>
            <a:off x="4927604" y="4371462"/>
            <a:ext cx="1632130" cy="1901948"/>
            <a:chOff x="4927604" y="4371462"/>
            <a:chExt cx="1632130" cy="190194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25C7C6-9060-024C-9286-ADBC78B7C91A}"/>
                </a:ext>
              </a:extLst>
            </p:cNvPr>
            <p:cNvSpPr/>
            <p:nvPr/>
          </p:nvSpPr>
          <p:spPr>
            <a:xfrm>
              <a:off x="5242998" y="4956674"/>
              <a:ext cx="1316736" cy="1316736"/>
            </a:xfrm>
            <a:prstGeom prst="rect">
              <a:avLst/>
            </a:prstGeom>
            <a:solidFill>
              <a:srgbClr val="D0D000">
                <a:alpha val="65000"/>
              </a:srgbClr>
            </a:solidFill>
            <a:scene3d>
              <a:camera prst="isometricOffAxis1Left"/>
              <a:lightRig rig="sunrise" dir="t"/>
            </a:scene3d>
            <a:sp3d extrusionH="457200" contourW="127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5" name="Curved Down Arrow 34">
              <a:extLst>
                <a:ext uri="{FF2B5EF4-FFF2-40B4-BE49-F238E27FC236}">
                  <a16:creationId xmlns:a16="http://schemas.microsoft.com/office/drawing/2014/main" id="{0E6F716E-27C4-6547-9469-B32BE6CCBE22}"/>
                </a:ext>
              </a:extLst>
            </p:cNvPr>
            <p:cNvSpPr/>
            <p:nvPr/>
          </p:nvSpPr>
          <p:spPr>
            <a:xfrm>
              <a:off x="4927604" y="4371462"/>
              <a:ext cx="645904" cy="211940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388901-5C32-324C-91CB-EC0B8B7B6E4E}"/>
              </a:ext>
            </a:extLst>
          </p:cNvPr>
          <p:cNvGrpSpPr/>
          <p:nvPr/>
        </p:nvGrpSpPr>
        <p:grpSpPr>
          <a:xfrm>
            <a:off x="5928597" y="4752457"/>
            <a:ext cx="3898771" cy="2785375"/>
            <a:chOff x="4675814" y="3899178"/>
            <a:chExt cx="2707480" cy="193428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6BB3996-439C-D943-B524-006A30063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83766" y="3899178"/>
              <a:ext cx="1155700" cy="1155700"/>
            </a:xfrm>
            <a:prstGeom prst="rect">
              <a:avLst/>
            </a:prstGeom>
          </p:spPr>
        </p:pic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DAD01A3-41AD-6F43-BA63-052F2C13899B}"/>
                </a:ext>
              </a:extLst>
            </p:cNvPr>
            <p:cNvSpPr/>
            <p:nvPr/>
          </p:nvSpPr>
          <p:spPr>
            <a:xfrm>
              <a:off x="5057422" y="5046133"/>
              <a:ext cx="801511" cy="296311"/>
            </a:xfrm>
            <a:custGeom>
              <a:avLst/>
              <a:gdLst>
                <a:gd name="connsiteX0" fmla="*/ 0 w 801511"/>
                <a:gd name="connsiteY0" fmla="*/ 0 h 417760"/>
                <a:gd name="connsiteX1" fmla="*/ 395111 w 801511"/>
                <a:gd name="connsiteY1" fmla="*/ 417689 h 417760"/>
                <a:gd name="connsiteX2" fmla="*/ 801511 w 801511"/>
                <a:gd name="connsiteY2" fmla="*/ 33867 h 41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1511" h="417760">
                  <a:moveTo>
                    <a:pt x="0" y="0"/>
                  </a:moveTo>
                  <a:cubicBezTo>
                    <a:pt x="130763" y="206022"/>
                    <a:pt x="261526" y="412044"/>
                    <a:pt x="395111" y="417689"/>
                  </a:cubicBezTo>
                  <a:cubicBezTo>
                    <a:pt x="528696" y="423334"/>
                    <a:pt x="728133" y="94074"/>
                    <a:pt x="801511" y="3386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4F0133-C975-3A4F-B605-2DE379AC35A9}"/>
                </a:ext>
              </a:extLst>
            </p:cNvPr>
            <p:cNvSpPr txBox="1"/>
            <p:nvPr/>
          </p:nvSpPr>
          <p:spPr>
            <a:xfrm>
              <a:off x="4675814" y="5470119"/>
              <a:ext cx="2707480" cy="363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Examine each </a:t>
              </a:r>
              <a:r>
                <a:rPr lang="en-US" altLang="zh-CN" sz="2800" dirty="0"/>
                <a:t>neuron</a:t>
              </a:r>
              <a:endParaRPr lang="en-US" sz="2800" dirty="0"/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B226487A-CEEC-9B4C-BE63-2CFC478F5F47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400" dirty="0"/>
              <a:t>Dissecting</a:t>
            </a:r>
            <a:r>
              <a:rPr lang="zh-CN" altLang="en-US" sz="6400" dirty="0"/>
              <a:t> </a:t>
            </a:r>
            <a:r>
              <a:rPr lang="en-US" altLang="zh-CN" sz="6400" dirty="0"/>
              <a:t>a</a:t>
            </a:r>
            <a:r>
              <a:rPr lang="zh-CN" altLang="en-US" sz="6400" dirty="0"/>
              <a:t> </a:t>
            </a:r>
            <a:r>
              <a:rPr lang="en-US" altLang="zh-CN" sz="6400" dirty="0"/>
              <a:t>Generator</a:t>
            </a:r>
            <a:endParaRPr lang="en-US" sz="6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581AEA-5DFE-8844-96FF-55F096EA3F02}"/>
              </a:ext>
            </a:extLst>
          </p:cNvPr>
          <p:cNvGrpSpPr/>
          <p:nvPr/>
        </p:nvGrpSpPr>
        <p:grpSpPr>
          <a:xfrm>
            <a:off x="4146848" y="6429045"/>
            <a:ext cx="4084870" cy="1592531"/>
            <a:chOff x="4146848" y="6429045"/>
            <a:chExt cx="4084870" cy="1592531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47D949C-C0CD-EB45-97A4-B193ADBB3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6114" y="6429045"/>
              <a:ext cx="0" cy="11434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5137FD-26E4-BF4B-A399-52A451C147C6}"/>
                </a:ext>
              </a:extLst>
            </p:cNvPr>
            <p:cNvSpPr txBox="1"/>
            <p:nvPr/>
          </p:nvSpPr>
          <p:spPr>
            <a:xfrm>
              <a:off x="4146848" y="7482967"/>
              <a:ext cx="408487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What happens inside?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DC59B8E-81B6-8349-B91E-210B3EE2DBCB}"/>
              </a:ext>
            </a:extLst>
          </p:cNvPr>
          <p:cNvSpPr txBox="1"/>
          <p:nvPr/>
        </p:nvSpPr>
        <p:spPr>
          <a:xfrm>
            <a:off x="6917690" y="7706380"/>
            <a:ext cx="7712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/>
              <a:t> </a:t>
            </a:r>
            <a:r>
              <a:rPr lang="en-US" altLang="zh-CN" sz="2800" dirty="0"/>
              <a:t>Progressive</a:t>
            </a:r>
            <a:r>
              <a:rPr lang="zh-CN" altLang="en-US" sz="2800" dirty="0"/>
              <a:t> </a:t>
            </a:r>
            <a:r>
              <a:rPr lang="en-US" altLang="zh-CN" sz="2800" dirty="0"/>
              <a:t>GANs</a:t>
            </a:r>
            <a:r>
              <a:rPr lang="zh-CN" altLang="en-US" sz="2800" dirty="0"/>
              <a:t> </a:t>
            </a:r>
            <a:r>
              <a:rPr lang="en-US" altLang="zh-CN" sz="2800" dirty="0"/>
              <a:t>[</a:t>
            </a:r>
            <a:r>
              <a:rPr lang="en-US" sz="2800" dirty="0" err="1"/>
              <a:t>Karras</a:t>
            </a:r>
            <a:r>
              <a:rPr lang="en-US" sz="2800" dirty="0"/>
              <a:t> et al</a:t>
            </a:r>
            <a:r>
              <a:rPr lang="en-US" altLang="zh-CN" sz="2800" dirty="0"/>
              <a:t>.</a:t>
            </a:r>
            <a:r>
              <a:rPr lang="en-US" sz="2800" dirty="0"/>
              <a:t> 201</a:t>
            </a:r>
            <a:r>
              <a:rPr lang="en-US" altLang="zh-CN" sz="2800" dirty="0"/>
              <a:t>8]</a:t>
            </a:r>
            <a:endParaRPr lang="en-US" sz="2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AD4C35-C626-1D40-B493-013EF04AAAF9}"/>
              </a:ext>
            </a:extLst>
          </p:cNvPr>
          <p:cNvSpPr txBox="1"/>
          <p:nvPr/>
        </p:nvSpPr>
        <p:spPr>
          <a:xfrm>
            <a:off x="433503" y="1727289"/>
            <a:ext cx="4712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Each</a:t>
            </a:r>
            <a:r>
              <a:rPr lang="zh-CN" altLang="en-US" sz="2800" dirty="0"/>
              <a:t> </a:t>
            </a:r>
            <a:r>
              <a:rPr lang="en-US" altLang="zh-CN" sz="2800" dirty="0"/>
              <a:t>step: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Increases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sz="2800" dirty="0"/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25420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625E-6 -8.64198E-7 L 0.19401 -0.008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4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828800"/>
            <a:ext cx="12975336" cy="69305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A52F4-18E8-B34A-A68C-6FF8B1B81230}"/>
              </a:ext>
            </a:extLst>
          </p:cNvPr>
          <p:cNvSpPr txBox="1"/>
          <p:nvPr/>
        </p:nvSpPr>
        <p:spPr>
          <a:xfrm>
            <a:off x="2040648" y="7706380"/>
            <a:ext cx="1258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B7908-D759-E84D-8812-7F81892D3302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B5F6F-200E-1E47-8491-D792532B6C05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7655CF-416B-2F46-84C5-E88F3DBFA424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7655CF-416B-2F46-84C5-E88F3DBFA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B459360-0CFF-624D-8EA8-512B373CBFD9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64631D-3E1E-ED4B-8425-57C6AA33B6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43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8" y="1828800"/>
            <a:ext cx="12975336" cy="69305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A52F4-18E8-B34A-A68C-6FF8B1B81230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3E74F-F3E1-BD4B-B906-6D202469579C}"/>
              </a:ext>
            </a:extLst>
          </p:cNvPr>
          <p:cNvSpPr txBox="1"/>
          <p:nvPr/>
        </p:nvSpPr>
        <p:spPr>
          <a:xfrm>
            <a:off x="2633107" y="2818656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5FD32-125B-4440-8DA2-667350788BEB}"/>
              </a:ext>
            </a:extLst>
          </p:cNvPr>
          <p:cNvSpPr txBox="1"/>
          <p:nvPr/>
        </p:nvSpPr>
        <p:spPr>
          <a:xfrm>
            <a:off x="5154960" y="1810544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869C7-E274-8642-B16A-0B2C6145E9B2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A86AE-1AB5-9E47-BA38-7C06E0A0FDCC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360F97-D360-3440-86F6-B04F4E244078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360F97-D360-3440-86F6-B04F4E244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BA27B5F-A331-CE47-8B56-E517C0D2E1C9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2A07F0-DAD0-854A-B1D5-2C779BD71E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9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9" y="1828800"/>
            <a:ext cx="12975336" cy="69305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A52F4-18E8-B34A-A68C-6FF8B1B81230}"/>
              </a:ext>
            </a:extLst>
          </p:cNvPr>
          <p:cNvSpPr txBox="1"/>
          <p:nvPr/>
        </p:nvSpPr>
        <p:spPr>
          <a:xfrm>
            <a:off x="4074840" y="7706380"/>
            <a:ext cx="1055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/>
              <a:t>[</a:t>
            </a:r>
            <a:r>
              <a:rPr lang="en-US" altLang="zh-CN" sz="2800" dirty="0" err="1"/>
              <a:t>Bau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Zhu,</a:t>
            </a:r>
            <a:r>
              <a:rPr lang="zh-CN" altLang="en-US" sz="2800" dirty="0"/>
              <a:t> </a:t>
            </a:r>
            <a:r>
              <a:rPr lang="en-US" altLang="zh-CN" sz="2800" dirty="0" err="1"/>
              <a:t>Strobelt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Zhou,</a:t>
            </a:r>
            <a:r>
              <a:rPr lang="zh-CN" altLang="en-US" sz="2800" dirty="0"/>
              <a:t> </a:t>
            </a:r>
            <a:r>
              <a:rPr lang="en-US" altLang="zh-CN" sz="2800" dirty="0"/>
              <a:t>Tenenbaum,</a:t>
            </a:r>
            <a:r>
              <a:rPr lang="zh-CN" altLang="en-US" sz="2800" dirty="0"/>
              <a:t> </a:t>
            </a:r>
            <a:r>
              <a:rPr lang="en-US" altLang="zh-CN" sz="2800" dirty="0"/>
              <a:t>Freeman,</a:t>
            </a:r>
            <a:r>
              <a:rPr lang="zh-CN" altLang="en-US" sz="2800" dirty="0"/>
              <a:t> </a:t>
            </a:r>
            <a:r>
              <a:rPr lang="en-US" altLang="zh-CN" sz="2800" dirty="0"/>
              <a:t>Torralba.</a:t>
            </a:r>
            <a:r>
              <a:rPr lang="zh-CN" altLang="en-US" sz="2800" dirty="0"/>
              <a:t> </a:t>
            </a:r>
            <a:r>
              <a:rPr lang="en-US" altLang="zh-CN" sz="2800" dirty="0"/>
              <a:t>ICLR</a:t>
            </a:r>
            <a:r>
              <a:rPr lang="zh-CN" altLang="en-US" sz="2800" dirty="0"/>
              <a:t> </a:t>
            </a:r>
            <a:r>
              <a:rPr lang="en-US" altLang="zh-CN" sz="2800" dirty="0"/>
              <a:t>2019]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FB080-3A50-2E48-9CB6-13F9B3DC572D}"/>
              </a:ext>
            </a:extLst>
          </p:cNvPr>
          <p:cNvSpPr txBox="1"/>
          <p:nvPr/>
        </p:nvSpPr>
        <p:spPr>
          <a:xfrm>
            <a:off x="2633107" y="2818656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AD650-5E72-8F4D-A9D4-F54DF1AED544}"/>
              </a:ext>
            </a:extLst>
          </p:cNvPr>
          <p:cNvSpPr txBox="1"/>
          <p:nvPr/>
        </p:nvSpPr>
        <p:spPr>
          <a:xfrm>
            <a:off x="5154960" y="1810544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6DD07-9467-A347-BD1C-9D9897343A06}"/>
              </a:ext>
            </a:extLst>
          </p:cNvPr>
          <p:cNvSpPr txBox="1"/>
          <p:nvPr/>
        </p:nvSpPr>
        <p:spPr>
          <a:xfrm>
            <a:off x="8989017" y="1810544"/>
            <a:ext cx="222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high</a:t>
            </a:r>
            <a:r>
              <a:rPr lang="zh-CN" altLang="en-US" sz="2800" dirty="0"/>
              <a:t> </a:t>
            </a:r>
            <a:r>
              <a:rPr lang="en-US" altLang="zh-CN" sz="2800" dirty="0"/>
              <a:t>response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38950-F438-6143-9E2B-16A4FE6BD9E9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329C4-04E4-A14C-ACF9-76FE55B9B8C5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489DA0-7273-BB4B-AA10-A6D62193B360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489DA0-7273-BB4B-AA10-A6D62193B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74CD097-0586-E347-8C31-7E06C5A6EF31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F3DD01-67AC-3745-B358-478FA2CE8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B2DDF6-A646-D249-B1BA-A8627F4F7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00" y="2242592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0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2FC1E-E0F6-E743-B52B-C65EE635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9" y="1828800"/>
            <a:ext cx="12975336" cy="69305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C1B1026-B93F-834E-A5BC-5427C5D4C46E}"/>
              </a:ext>
            </a:extLst>
          </p:cNvPr>
          <p:cNvGrpSpPr/>
          <p:nvPr/>
        </p:nvGrpSpPr>
        <p:grpSpPr>
          <a:xfrm>
            <a:off x="9108072" y="5548608"/>
            <a:ext cx="2023551" cy="2081198"/>
            <a:chOff x="9108072" y="5548608"/>
            <a:chExt cx="2023551" cy="208119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F8B9021-D73C-514B-AB13-9BD01F12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72" y="5606255"/>
              <a:ext cx="2023551" cy="20235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74DF8E-A342-9C41-88E4-C9A17869AE6B}"/>
                </a:ext>
              </a:extLst>
            </p:cNvPr>
            <p:cNvSpPr txBox="1"/>
            <p:nvPr/>
          </p:nvSpPr>
          <p:spPr>
            <a:xfrm>
              <a:off x="9199276" y="5548608"/>
              <a:ext cx="670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/>
                <a:t>sky</a:t>
              </a:r>
              <a:endParaRPr lang="en-US" sz="2800" b="1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8F98077-3A75-9343-A778-70B281D5A96C}"/>
              </a:ext>
            </a:extLst>
          </p:cNvPr>
          <p:cNvSpPr txBox="1">
            <a:spLocks/>
          </p:cNvSpPr>
          <p:nvPr/>
        </p:nvSpPr>
        <p:spPr>
          <a:xfrm>
            <a:off x="0" y="481966"/>
            <a:ext cx="1463040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Which </a:t>
            </a:r>
            <a:r>
              <a:rPr lang="en-US" altLang="zh-CN" sz="6400" dirty="0"/>
              <a:t>neurons</a:t>
            </a:r>
            <a:r>
              <a:rPr lang="zh-CN" altLang="en-US" sz="6400" dirty="0"/>
              <a:t> </a:t>
            </a:r>
            <a:r>
              <a:rPr lang="en-US" altLang="zh-CN" sz="6400" b="1" dirty="0"/>
              <a:t>correlate</a:t>
            </a:r>
            <a:r>
              <a:rPr lang="zh-CN" altLang="en-US" sz="6400" dirty="0"/>
              <a:t> </a:t>
            </a:r>
            <a:r>
              <a:rPr lang="en-US" altLang="zh-CN" sz="6400" dirty="0"/>
              <a:t>to</a:t>
            </a:r>
            <a:r>
              <a:rPr lang="zh-CN" altLang="en-US" sz="6400" dirty="0"/>
              <a:t> </a:t>
            </a:r>
            <a:r>
              <a:rPr lang="en-US" altLang="zh-CN" sz="6400" dirty="0"/>
              <a:t>an</a:t>
            </a:r>
            <a:r>
              <a:rPr lang="zh-CN" altLang="en-US" sz="6400" dirty="0"/>
              <a:t> </a:t>
            </a:r>
            <a:r>
              <a:rPr lang="en-US" altLang="zh-CN" sz="6400" dirty="0"/>
              <a:t>object</a:t>
            </a:r>
            <a:r>
              <a:rPr lang="zh-CN" altLang="en-US" sz="6400" dirty="0"/>
              <a:t> </a:t>
            </a:r>
            <a:r>
              <a:rPr lang="en-US" altLang="zh-CN" sz="6400" dirty="0"/>
              <a:t>class?</a:t>
            </a:r>
            <a:endParaRPr lang="en-US" sz="6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C968A-F1E3-BB4B-8804-7BC489EE0839}"/>
              </a:ext>
            </a:extLst>
          </p:cNvPr>
          <p:cNvSpPr txBox="1"/>
          <p:nvPr/>
        </p:nvSpPr>
        <p:spPr>
          <a:xfrm>
            <a:off x="2633107" y="2818656"/>
            <a:ext cx="224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neuron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96438-2AC7-6745-B0BD-39B250A7F3B1}"/>
              </a:ext>
            </a:extLst>
          </p:cNvPr>
          <p:cNvSpPr txBox="1"/>
          <p:nvPr/>
        </p:nvSpPr>
        <p:spPr>
          <a:xfrm>
            <a:off x="5154960" y="1810544"/>
            <a:ext cx="1886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featuremap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C4083F-C5C8-FD47-BC13-7D10FC558775}"/>
              </a:ext>
            </a:extLst>
          </p:cNvPr>
          <p:cNvSpPr txBox="1"/>
          <p:nvPr/>
        </p:nvSpPr>
        <p:spPr>
          <a:xfrm>
            <a:off x="4722912" y="5122912"/>
            <a:ext cx="269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generated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BF2A61-2E29-7F48-B0BB-492E4013B1C7}"/>
              </a:ext>
            </a:extLst>
          </p:cNvPr>
          <p:cNvSpPr txBox="1"/>
          <p:nvPr/>
        </p:nvSpPr>
        <p:spPr>
          <a:xfrm>
            <a:off x="3210744" y="6673764"/>
            <a:ext cx="1475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6EA380-93BB-8749-8035-2BD229E0F45D}"/>
                  </a:ext>
                </a:extLst>
              </p:cNvPr>
              <p:cNvSpPr txBox="1"/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6EA380-93BB-8749-8035-2BD229E0F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72" y="7444770"/>
                <a:ext cx="45236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5EB3148-8FE5-C340-871C-E9DED22315A2}"/>
              </a:ext>
            </a:extLst>
          </p:cNvPr>
          <p:cNvSpPr txBox="1"/>
          <p:nvPr/>
        </p:nvSpPr>
        <p:spPr>
          <a:xfrm>
            <a:off x="1541936" y="7706380"/>
            <a:ext cx="1611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generator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2B64A-B92D-C347-86AD-187A40454B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4"/>
          <a:stretch/>
        </p:blipFill>
        <p:spPr>
          <a:xfrm>
            <a:off x="1573130" y="7706380"/>
            <a:ext cx="1549400" cy="1555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2FF0A-A84C-7D40-8535-EB5B06584332}"/>
              </a:ext>
            </a:extLst>
          </p:cNvPr>
          <p:cNvSpPr txBox="1"/>
          <p:nvPr/>
        </p:nvSpPr>
        <p:spPr>
          <a:xfrm>
            <a:off x="12211744" y="4631641"/>
            <a:ext cx="177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agreement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5049B-E0FB-7E41-9CE1-5D1B8D63136B}"/>
              </a:ext>
            </a:extLst>
          </p:cNvPr>
          <p:cNvSpPr txBox="1"/>
          <p:nvPr/>
        </p:nvSpPr>
        <p:spPr>
          <a:xfrm>
            <a:off x="7487804" y="7282546"/>
            <a:ext cx="1326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labeling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899EEF-B1CB-2648-B2DC-28A289E82558}"/>
              </a:ext>
            </a:extLst>
          </p:cNvPr>
          <p:cNvSpPr txBox="1"/>
          <p:nvPr/>
        </p:nvSpPr>
        <p:spPr>
          <a:xfrm>
            <a:off x="8989017" y="1810544"/>
            <a:ext cx="222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high</a:t>
            </a:r>
            <a:r>
              <a:rPr lang="zh-CN" altLang="en-US" sz="2800" dirty="0"/>
              <a:t> </a:t>
            </a:r>
            <a:r>
              <a:rPr lang="en-US" altLang="zh-CN" sz="2800" dirty="0"/>
              <a:t>response</a:t>
            </a:r>
            <a:endParaRPr lang="en-US" sz="2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B9DA110-5880-8C49-A76F-81B67AB47ECC}"/>
              </a:ext>
            </a:extLst>
          </p:cNvPr>
          <p:cNvGrpSpPr/>
          <p:nvPr/>
        </p:nvGrpSpPr>
        <p:grpSpPr>
          <a:xfrm>
            <a:off x="9316718" y="5810218"/>
            <a:ext cx="2020824" cy="2020824"/>
            <a:chOff x="9443476" y="5927275"/>
            <a:chExt cx="2020824" cy="202082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F35C9A-DBE1-3448-867A-767FE76F0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3476" y="5927275"/>
              <a:ext cx="2020824" cy="202082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CAB384-5FE9-094F-8C8B-9133CBA0F413}"/>
                </a:ext>
              </a:extLst>
            </p:cNvPr>
            <p:cNvSpPr txBox="1"/>
            <p:nvPr/>
          </p:nvSpPr>
          <p:spPr>
            <a:xfrm>
              <a:off x="9769843" y="6512159"/>
              <a:ext cx="1388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</a:rPr>
                <a:t>building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C82348-20E5-0C48-AD11-6E558D51E35B}"/>
              </a:ext>
            </a:extLst>
          </p:cNvPr>
          <p:cNvGrpSpPr/>
          <p:nvPr/>
        </p:nvGrpSpPr>
        <p:grpSpPr>
          <a:xfrm>
            <a:off x="9634903" y="6037462"/>
            <a:ext cx="2020824" cy="2020824"/>
            <a:chOff x="9776152" y="5957537"/>
            <a:chExt cx="2020824" cy="20208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E8EA41E-9B28-3347-912D-32EB5D23C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152" y="5957537"/>
              <a:ext cx="2020824" cy="202082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7D6280-80F5-9540-BA89-6D2406A184BD}"/>
                </a:ext>
              </a:extLst>
            </p:cNvPr>
            <p:cNvSpPr txBox="1"/>
            <p:nvPr/>
          </p:nvSpPr>
          <p:spPr>
            <a:xfrm>
              <a:off x="10807268" y="7239117"/>
              <a:ext cx="796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</a:rPr>
                <a:t>tree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A605F5B1-7213-7D4E-9EEE-E20721E16F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00" y="2242592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1094</Words>
  <Application>Microsoft Macintosh PowerPoint</Application>
  <PresentationFormat>Custom</PresentationFormat>
  <Paragraphs>276</Paragraphs>
  <Slides>44</Slides>
  <Notes>33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Cambria Math</vt:lpstr>
      <vt:lpstr>Helvetica</vt:lpstr>
      <vt:lpstr>Helvetica Light</vt:lpstr>
      <vt:lpstr>Lucida Grande</vt:lpstr>
      <vt:lpstr>Wingdings</vt:lpstr>
      <vt:lpstr>Tema de Office</vt:lpstr>
      <vt:lpstr>PowerPoint Presentation</vt:lpstr>
      <vt:lpstr>PowerPoint Presentation</vt:lpstr>
      <vt:lpstr>PowerPoint Presentation</vt:lpstr>
      <vt:lpstr>To render a natural image,  What has a model learned?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2019-03-16T20:39:38Z</cp:lastPrinted>
  <dcterms:created xsi:type="dcterms:W3CDTF">2016-01-01T05:41:51Z</dcterms:created>
  <dcterms:modified xsi:type="dcterms:W3CDTF">2019-06-22T18:52:27Z</dcterms:modified>
</cp:coreProperties>
</file>